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81" r:id="rId3"/>
    <p:sldId id="284" r:id="rId4"/>
    <p:sldId id="283" r:id="rId5"/>
    <p:sldId id="286" r:id="rId6"/>
    <p:sldId id="287" r:id="rId7"/>
    <p:sldId id="288" r:id="rId8"/>
    <p:sldId id="29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34B"/>
    <a:srgbClr val="948671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F6ED5-DB38-40A2-9761-904BA9A10019}" type="datetimeFigureOut">
              <a:rPr lang="fr-FR" smtClean="0"/>
              <a:t>23/11/2017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12E20-DA01-4A9D-A2F9-85F6D8AACCA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27405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354A3-C28E-4B6E-83DA-35AEF3D27B9B}" type="datetimeFigureOut">
              <a:rPr lang="fr-FR" smtClean="0"/>
              <a:t>23/11/2017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21921-AE82-4F6F-9B9D-63CC1BADAA3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2887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82292" y="849086"/>
            <a:ext cx="5385707" cy="2660877"/>
          </a:xfrm>
        </p:spPr>
        <p:txBody>
          <a:bodyPr anchor="b">
            <a:normAutofit/>
          </a:bodyPr>
          <a:lstStyle>
            <a:lvl1pPr algn="ctr">
              <a:defRPr lang="fr-FR" sz="5400" b="1" kern="1200" dirty="0">
                <a:solidFill>
                  <a:srgbClr val="FB4615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fr-FR" sz="1800" b="1" dirty="0">
                <a:solidFill>
                  <a:srgbClr val="81634B"/>
                </a:solidFill>
                <a:latin typeface="+mn-lt"/>
                <a:ea typeface="ＭＳ Ｐゴシック" pitchFamily="-1" charset="-128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34736" y="6356350"/>
            <a:ext cx="1006929" cy="365125"/>
          </a:xfrm>
        </p:spPr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38201" y="6356350"/>
            <a:ext cx="7315200" cy="365125"/>
          </a:xfrm>
        </p:spPr>
        <p:txBody>
          <a:bodyPr/>
          <a:lstStyle>
            <a:lvl1pPr>
              <a:defRPr lang="fr-FR" sz="2400" b="1" kern="1200" dirty="0" smtClean="0">
                <a:solidFill>
                  <a:srgbClr val="FB4615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fr-FR" dirty="0" smtClean="0"/>
              <a:t>Mise en place d'un outil de suivi énergétique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 flipV="1">
            <a:off x="7940" y="6000750"/>
            <a:ext cx="12184060" cy="20638"/>
          </a:xfrm>
          <a:prstGeom prst="line">
            <a:avLst/>
          </a:prstGeom>
          <a:noFill/>
          <a:ln w="38100">
            <a:solidFill>
              <a:srgbClr val="FB46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111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0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203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77785"/>
            <a:ext cx="10515600" cy="4299177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66700" y="6492875"/>
            <a:ext cx="2743200" cy="365125"/>
          </a:xfrm>
        </p:spPr>
        <p:txBody>
          <a:bodyPr/>
          <a:lstStyle/>
          <a:p>
            <a:r>
              <a:rPr lang="fr-FR" dirty="0" smtClean="0"/>
              <a:t>11/10/2013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>
            <a:lvl1pPr>
              <a:defRPr lang="fr-FR" sz="2800" b="1" kern="1200" dirty="0" smtClean="0">
                <a:solidFill>
                  <a:srgbClr val="FB4615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036504" y="6492874"/>
            <a:ext cx="2743200" cy="365125"/>
          </a:xfrm>
        </p:spPr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 flipV="1">
            <a:off x="21547" y="6343421"/>
            <a:ext cx="12184060" cy="20638"/>
          </a:xfrm>
          <a:prstGeom prst="line">
            <a:avLst/>
          </a:prstGeom>
          <a:noFill/>
          <a:ln w="38100">
            <a:solidFill>
              <a:srgbClr val="FB46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58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979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116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2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79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06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64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64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0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11/10/2013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Mise en place d'un outil de suivi énergétique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5A4F-CE6F-4A93-8B8B-1823A646792E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18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400" b="1" kern="1200" dirty="0">
          <a:solidFill>
            <a:schemeClr val="tx2"/>
          </a:solidFill>
          <a:latin typeface="+mj-lt"/>
          <a:ea typeface="ＭＳ Ｐゴシック" pitchFamily="-1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1800" b="1" kern="1200" dirty="0" smtClean="0">
          <a:solidFill>
            <a:srgbClr val="81634B"/>
          </a:solidFill>
          <a:latin typeface="+mn-lt"/>
          <a:ea typeface="ＭＳ Ｐゴシック" pitchFamily="-1" charset="-128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lang="fr-FR" sz="1400" kern="1200" dirty="0" smtClean="0">
          <a:solidFill>
            <a:srgbClr val="4E6266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 dirty="0" smtClean="0">
          <a:solidFill>
            <a:srgbClr val="4E6266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lang="fr-FR" sz="1400" kern="1200" dirty="0" smtClean="0">
          <a:solidFill>
            <a:srgbClr val="4E6266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lang="fr-FR" sz="1400" kern="1200" dirty="0">
          <a:solidFill>
            <a:srgbClr val="4E6266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509" y="2227176"/>
            <a:ext cx="10515600" cy="1631146"/>
          </a:xfrm>
        </p:spPr>
        <p:txBody>
          <a:bodyPr>
            <a:normAutofit fontScale="90000"/>
          </a:bodyPr>
          <a:lstStyle/>
          <a:p>
            <a:r>
              <a:rPr lang="fr-FR" cap="all" dirty="0" smtClean="0"/>
              <a:t>Atelier n°4</a:t>
            </a:r>
            <a:br>
              <a:rPr lang="fr-FR" cap="all" dirty="0" smtClean="0"/>
            </a:br>
            <a:r>
              <a:rPr lang="fr-FR" cap="all" dirty="0" smtClean="0"/>
              <a:t/>
            </a:r>
            <a:br>
              <a:rPr lang="fr-FR" cap="all" dirty="0" smtClean="0"/>
            </a:br>
            <a:r>
              <a:rPr lang="fr-FR" cap="all" dirty="0" smtClean="0"/>
              <a:t>MAITRISER LA CONDUITE DE SES OPERATIONS</a:t>
            </a:r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 smtClean="0">
                <a:solidFill>
                  <a:srgbClr val="948671"/>
                </a:solidFill>
              </a:rPr>
              <a:t>Séminaire ARTIES 2017</a:t>
            </a:r>
            <a:endParaRPr lang="fr-FR" sz="1800" dirty="0">
              <a:solidFill>
                <a:srgbClr val="9486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2202" y="552222"/>
            <a:ext cx="10515600" cy="1325563"/>
          </a:xfrm>
        </p:spPr>
        <p:txBody>
          <a:bodyPr/>
          <a:lstStyle/>
          <a:p>
            <a:r>
              <a:rPr lang="fr-FR" dirty="0" smtClean="0"/>
              <a:t>Thème de l’atelier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2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7466" y="2196930"/>
            <a:ext cx="989033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948671"/>
                </a:solidFill>
              </a:rPr>
              <a:t>Les méthodes et les outils au service du maitre d’ouvrage exploitant pour une conduite d’opération</a:t>
            </a:r>
          </a:p>
          <a:p>
            <a:r>
              <a:rPr lang="fr-FR" dirty="0">
                <a:solidFill>
                  <a:srgbClr val="948671"/>
                </a:solidFill>
              </a:rPr>
              <a:t>e</a:t>
            </a:r>
            <a:r>
              <a:rPr lang="fr-FR" dirty="0" smtClean="0">
                <a:solidFill>
                  <a:srgbClr val="948671"/>
                </a:solidFill>
              </a:rPr>
              <a:t>fficace et respectueuse du programme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C’est-à-dire :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Quels moyens mettre en œuvre pour s’assurer du respect du programme tout au long du processus dans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l’optique d’une exploitation maintenance optimisée des ouvrages?</a:t>
            </a:r>
          </a:p>
          <a:p>
            <a:endParaRPr lang="fr-FR" dirty="0" smtClean="0">
              <a:solidFill>
                <a:srgbClr val="948671"/>
              </a:solidFill>
            </a:endParaRPr>
          </a:p>
          <a:p>
            <a:endParaRPr lang="fr-FR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26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2202" y="552222"/>
            <a:ext cx="10515600" cy="1325563"/>
          </a:xfrm>
        </p:spPr>
        <p:txBody>
          <a:bodyPr/>
          <a:lstStyle/>
          <a:p>
            <a:r>
              <a:rPr lang="fr-FR" dirty="0" smtClean="0"/>
              <a:t>Organisation de l’atelier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3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7465" y="2196930"/>
            <a:ext cx="100980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948671"/>
                </a:solidFill>
              </a:rPr>
              <a:t>Constitution de groupes de travail sur les thèmes suivants :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Groupe 1&amp;2 : les pré requis et disposer des outils de suivi et pilotage adaptés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Groupe 3&amp;4 : les pré requis et les méthodes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endParaRPr lang="fr-FR" dirty="0" smtClean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Retour d’expérience ENSAT – opération en coût global</a:t>
            </a:r>
            <a:endParaRPr lang="fr-FR" dirty="0">
              <a:solidFill>
                <a:srgbClr val="948671"/>
              </a:solidFill>
            </a:endParaRPr>
          </a:p>
          <a:p>
            <a:endParaRPr lang="fr-FR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7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1818" y="552222"/>
            <a:ext cx="9265983" cy="1325563"/>
          </a:xfrm>
        </p:spPr>
        <p:txBody>
          <a:bodyPr/>
          <a:lstStyle/>
          <a:p>
            <a:r>
              <a:rPr lang="fr-FR" dirty="0" smtClean="0"/>
              <a:t>Restitution de l’atelier n°4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4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7465" y="2055261"/>
            <a:ext cx="10098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948671"/>
                </a:solidFill>
              </a:rPr>
              <a:t>Thème 1 : Les pré requis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pPr lvl="0"/>
            <a:r>
              <a:rPr lang="fr-FR" dirty="0">
                <a:solidFill>
                  <a:srgbClr val="948671"/>
                </a:solidFill>
              </a:rPr>
              <a:t>- le maitre d’ouvrage doit également être l’exploitant des espaces qu’il utilise afin de permettre une réelle appropriation des sujets traités</a:t>
            </a:r>
          </a:p>
          <a:p>
            <a:pPr lvl="0"/>
            <a:r>
              <a:rPr lang="fr-FR" dirty="0">
                <a:solidFill>
                  <a:srgbClr val="948671"/>
                </a:solidFill>
              </a:rPr>
              <a:t>- De disposer de ressources humaines qualifiées et en nombre suffisant</a:t>
            </a:r>
          </a:p>
          <a:p>
            <a:pPr lvl="0"/>
            <a:r>
              <a:rPr lang="fr-FR" dirty="0">
                <a:solidFill>
                  <a:srgbClr val="948671"/>
                </a:solidFill>
              </a:rPr>
              <a:t>- Le maitre d’ouvrage relève d’un service support ayant pour objectif principal la livraison d’un ouvrage répondant aux besoins </a:t>
            </a:r>
            <a:r>
              <a:rPr lang="fr-FR" dirty="0" smtClean="0">
                <a:solidFill>
                  <a:srgbClr val="948671"/>
                </a:solidFill>
              </a:rPr>
              <a:t>des utilisateurs dans la perspective d’une maintenance aisée et d’un entretien optimisé</a:t>
            </a:r>
            <a:endParaRPr lang="fr-FR" dirty="0">
              <a:solidFill>
                <a:srgbClr val="948671"/>
              </a:solidFill>
            </a:endParaRPr>
          </a:p>
          <a:p>
            <a:pPr lvl="0"/>
            <a:r>
              <a:rPr lang="fr-FR" dirty="0">
                <a:solidFill>
                  <a:srgbClr val="948671"/>
                </a:solidFill>
              </a:rPr>
              <a:t>- Éviter toute immixtion du maitre d’ouvrage dans le rôle du maitre d’œuvre, des prestataires  et des entreprises</a:t>
            </a:r>
          </a:p>
          <a:p>
            <a:pPr lvl="0"/>
            <a:r>
              <a:rPr lang="fr-FR" dirty="0" smtClean="0">
                <a:solidFill>
                  <a:srgbClr val="948671"/>
                </a:solidFill>
              </a:rPr>
              <a:t>- L’importance </a:t>
            </a:r>
            <a:r>
              <a:rPr lang="fr-FR" dirty="0">
                <a:solidFill>
                  <a:srgbClr val="948671"/>
                </a:solidFill>
              </a:rPr>
              <a:t>de la définition des besoins : la mission de programmation (accord-cadre INSA Lyon</a:t>
            </a:r>
            <a:r>
              <a:rPr lang="fr-FR" dirty="0" smtClean="0">
                <a:solidFill>
                  <a:srgbClr val="948671"/>
                </a:solidFill>
              </a:rPr>
              <a:t>)</a:t>
            </a:r>
          </a:p>
          <a:p>
            <a:pPr lvl="0"/>
            <a:r>
              <a:rPr lang="fr-FR" dirty="0" smtClean="0">
                <a:solidFill>
                  <a:srgbClr val="948671"/>
                </a:solidFill>
              </a:rPr>
              <a:t>- Posséder une bonne </a:t>
            </a:r>
            <a:r>
              <a:rPr lang="fr-FR" dirty="0" smtClean="0">
                <a:solidFill>
                  <a:srgbClr val="948671"/>
                </a:solidFill>
              </a:rPr>
              <a:t>connaissance du bâti / diagnostics / relevés données patrimoniales</a:t>
            </a:r>
          </a:p>
          <a:p>
            <a:pPr lvl="0"/>
            <a:endParaRPr lang="fr-FR" dirty="0" smtClean="0">
              <a:solidFill>
                <a:srgbClr val="948671"/>
              </a:solidFill>
            </a:endParaRPr>
          </a:p>
          <a:p>
            <a:pPr lvl="0"/>
            <a:r>
              <a:rPr lang="fr-FR" dirty="0" smtClean="0">
                <a:solidFill>
                  <a:srgbClr val="948671"/>
                </a:solidFill>
              </a:rPr>
              <a:t>- Les difficultés récurrentes rencontrées</a:t>
            </a:r>
            <a:endParaRPr lang="fr-FR" dirty="0">
              <a:solidFill>
                <a:srgbClr val="948671"/>
              </a:solidFill>
            </a:endParaRPr>
          </a:p>
          <a:p>
            <a:endParaRPr lang="fr-FR" dirty="0" smtClean="0">
              <a:solidFill>
                <a:srgbClr val="9486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5342" y="552222"/>
            <a:ext cx="9472460" cy="1325563"/>
          </a:xfrm>
        </p:spPr>
        <p:txBody>
          <a:bodyPr/>
          <a:lstStyle/>
          <a:p>
            <a:r>
              <a:rPr lang="fr-FR" dirty="0" smtClean="0"/>
              <a:t>Restitution de l’atelier n°4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5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7465" y="1952229"/>
            <a:ext cx="10098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948671"/>
                </a:solidFill>
              </a:rPr>
              <a:t>Thème 2 : Disposer des outils de suivi et pilotage adaptés</a:t>
            </a:r>
          </a:p>
          <a:p>
            <a:endParaRPr lang="fr-FR" dirty="0" smtClean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- Identification des acteurs : organigramme du projet définissant les rôles </a:t>
            </a:r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- Administratif</a:t>
            </a:r>
            <a:r>
              <a:rPr lang="fr-FR" dirty="0">
                <a:solidFill>
                  <a:srgbClr val="948671"/>
                </a:solidFill>
              </a:rPr>
              <a:t> : Pièces types (notamment CCAP et CCTP) pour les marchés de PI et de travaux dont la rédaction est basée sur la capitalisation des  expériences </a:t>
            </a:r>
            <a:r>
              <a:rPr lang="fr-FR" dirty="0" smtClean="0">
                <a:solidFill>
                  <a:srgbClr val="948671"/>
                </a:solidFill>
              </a:rPr>
              <a:t>précédentes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- Utiliser </a:t>
            </a:r>
            <a:r>
              <a:rPr lang="fr-FR" dirty="0">
                <a:solidFill>
                  <a:srgbClr val="948671"/>
                </a:solidFill>
              </a:rPr>
              <a:t>pénalités / surfaces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- Formaliser les réunions par des compte-rendu actant notamment les décisions prises</a:t>
            </a:r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- Financier </a:t>
            </a:r>
            <a:r>
              <a:rPr lang="fr-FR" dirty="0">
                <a:solidFill>
                  <a:srgbClr val="948671"/>
                </a:solidFill>
              </a:rPr>
              <a:t>et pilotage : Tableau de bord </a:t>
            </a:r>
            <a:r>
              <a:rPr lang="fr-FR" dirty="0" smtClean="0">
                <a:solidFill>
                  <a:srgbClr val="948671"/>
                </a:solidFill>
              </a:rPr>
              <a:t>adapté </a:t>
            </a:r>
            <a:r>
              <a:rPr lang="fr-FR" dirty="0" smtClean="0">
                <a:solidFill>
                  <a:srgbClr val="948671"/>
                </a:solidFill>
              </a:rPr>
              <a:t>au contexte de l’opération</a:t>
            </a:r>
          </a:p>
          <a:p>
            <a:r>
              <a:rPr lang="fr-FR" dirty="0">
                <a:solidFill>
                  <a:srgbClr val="948671"/>
                </a:solidFill>
              </a:rPr>
              <a:t> </a:t>
            </a:r>
            <a:r>
              <a:rPr lang="fr-FR" dirty="0" smtClean="0">
                <a:solidFill>
                  <a:srgbClr val="948671"/>
                </a:solidFill>
              </a:rPr>
              <a:t>                                          Planning opération </a:t>
            </a:r>
          </a:p>
          <a:p>
            <a:r>
              <a:rPr lang="fr-FR" dirty="0">
                <a:solidFill>
                  <a:srgbClr val="948671"/>
                </a:solidFill>
              </a:rPr>
              <a:t>	</a:t>
            </a:r>
            <a:r>
              <a:rPr lang="fr-FR" dirty="0" smtClean="0">
                <a:solidFill>
                  <a:srgbClr val="948671"/>
                </a:solidFill>
              </a:rPr>
              <a:t>	        Fiche projet par étape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- Technique</a:t>
            </a:r>
            <a:r>
              <a:rPr lang="fr-FR" dirty="0">
                <a:solidFill>
                  <a:srgbClr val="948671"/>
                </a:solidFill>
              </a:rPr>
              <a:t> : Disposer d’un référentiel technique regroupant, par thématique, les prescriptions du maitre d’ouvrage (chartes techniques (DD et EM) à faire respecter</a:t>
            </a:r>
            <a:r>
              <a:rPr lang="fr-FR" dirty="0" smtClean="0">
                <a:solidFill>
                  <a:srgbClr val="948671"/>
                </a:solidFill>
              </a:rPr>
              <a:t>). Ce document prescrit les dispositifs, matériels et matériaux retenus notamment par la capitalisation des expériences précédentes.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- Vérification </a:t>
            </a:r>
            <a:r>
              <a:rPr lang="fr-FR" dirty="0" smtClean="0">
                <a:solidFill>
                  <a:srgbClr val="948671"/>
                </a:solidFill>
              </a:rPr>
              <a:t>des surfaces en phase projet par un AMO </a:t>
            </a:r>
            <a:r>
              <a:rPr lang="fr-FR" dirty="0" smtClean="0">
                <a:solidFill>
                  <a:srgbClr val="948671"/>
                </a:solidFill>
              </a:rPr>
              <a:t>économiste</a:t>
            </a:r>
            <a:endParaRPr lang="fr-FR" dirty="0" smtClean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- Revue </a:t>
            </a:r>
            <a:r>
              <a:rPr lang="fr-FR" dirty="0" smtClean="0">
                <a:solidFill>
                  <a:srgbClr val="948671"/>
                </a:solidFill>
              </a:rPr>
              <a:t>de projet </a:t>
            </a:r>
            <a:r>
              <a:rPr lang="fr-FR" dirty="0" smtClean="0">
                <a:solidFill>
                  <a:srgbClr val="948671"/>
                </a:solidFill>
              </a:rPr>
              <a:t>interne</a:t>
            </a:r>
            <a:endParaRPr lang="fr-FR" dirty="0">
              <a:solidFill>
                <a:srgbClr val="9486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6852" y="552222"/>
            <a:ext cx="9560950" cy="1325563"/>
          </a:xfrm>
        </p:spPr>
        <p:txBody>
          <a:bodyPr/>
          <a:lstStyle/>
          <a:p>
            <a:r>
              <a:rPr lang="fr-FR" dirty="0" smtClean="0"/>
              <a:t>Restitution de l’atelier n°4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6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32685" y="1555810"/>
            <a:ext cx="10098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948671"/>
                </a:solidFill>
              </a:rPr>
              <a:t>Thème 3 : Mettre en œuvre des méthodes :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Élaborer </a:t>
            </a:r>
            <a:r>
              <a:rPr lang="fr-FR" dirty="0">
                <a:solidFill>
                  <a:srgbClr val="948671"/>
                </a:solidFill>
              </a:rPr>
              <a:t>des listings de démarches et actions à entreprendre (ex : listing des études préliminaires</a:t>
            </a:r>
            <a:r>
              <a:rPr lang="fr-FR" dirty="0" smtClean="0">
                <a:solidFill>
                  <a:srgbClr val="948671"/>
                </a:solidFill>
              </a:rPr>
              <a:t>)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Établir </a:t>
            </a:r>
            <a:r>
              <a:rPr lang="fr-FR" dirty="0">
                <a:solidFill>
                  <a:srgbClr val="948671"/>
                </a:solidFill>
              </a:rPr>
              <a:t>un cadrage : exemple de la lettre de mission au conducteur </a:t>
            </a:r>
            <a:r>
              <a:rPr lang="fr-FR" dirty="0" smtClean="0">
                <a:solidFill>
                  <a:srgbClr val="948671"/>
                </a:solidFill>
              </a:rPr>
              <a:t>d’opération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Associer </a:t>
            </a:r>
            <a:r>
              <a:rPr lang="fr-FR" dirty="0">
                <a:solidFill>
                  <a:srgbClr val="948671"/>
                </a:solidFill>
              </a:rPr>
              <a:t>tant en </a:t>
            </a:r>
            <a:r>
              <a:rPr lang="fr-FR" dirty="0" smtClean="0">
                <a:solidFill>
                  <a:srgbClr val="948671"/>
                </a:solidFill>
              </a:rPr>
              <a:t>phases programmation,  étude, </a:t>
            </a:r>
            <a:r>
              <a:rPr lang="fr-FR" dirty="0">
                <a:solidFill>
                  <a:srgbClr val="948671"/>
                </a:solidFill>
              </a:rPr>
              <a:t>qu’exécution </a:t>
            </a:r>
            <a:r>
              <a:rPr lang="fr-FR" dirty="0" smtClean="0">
                <a:solidFill>
                  <a:srgbClr val="948671"/>
                </a:solidFill>
              </a:rPr>
              <a:t>+ OPR des </a:t>
            </a:r>
            <a:r>
              <a:rPr lang="fr-FR" dirty="0">
                <a:solidFill>
                  <a:srgbClr val="948671"/>
                </a:solidFill>
              </a:rPr>
              <a:t>personnes du service en charge de la </a:t>
            </a:r>
            <a:r>
              <a:rPr lang="fr-FR" dirty="0" smtClean="0">
                <a:solidFill>
                  <a:srgbClr val="948671"/>
                </a:solidFill>
              </a:rPr>
              <a:t>maintenance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Mettre </a:t>
            </a:r>
            <a:r>
              <a:rPr lang="fr-FR" dirty="0">
                <a:solidFill>
                  <a:srgbClr val="948671"/>
                </a:solidFill>
              </a:rPr>
              <a:t>en place des comités de pilotage élargis, dès le début de l’opération, comprenant les personnels techniques mais également les futurs utilisateurs </a:t>
            </a:r>
            <a:r>
              <a:rPr lang="fr-FR" dirty="0" smtClean="0">
                <a:solidFill>
                  <a:srgbClr val="948671"/>
                </a:solidFill>
              </a:rPr>
              <a:t>(si possible un représentant unique désigné) pour </a:t>
            </a:r>
            <a:r>
              <a:rPr lang="fr-FR" dirty="0">
                <a:solidFill>
                  <a:srgbClr val="948671"/>
                </a:solidFill>
              </a:rPr>
              <a:t>vérifier régulièrement l’adéquation du projet aux besoins </a:t>
            </a:r>
            <a:r>
              <a:rPr lang="fr-FR" dirty="0" smtClean="0">
                <a:solidFill>
                  <a:srgbClr val="948671"/>
                </a:solidFill>
              </a:rPr>
              <a:t>exprimés</a:t>
            </a: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Accompagnement pédagogique des utilisateurs par rapport aux phases d’un projet et aux contraintes de MOA et </a:t>
            </a:r>
            <a:r>
              <a:rPr lang="fr-FR" dirty="0" smtClean="0">
                <a:solidFill>
                  <a:srgbClr val="948671"/>
                </a:solidFill>
              </a:rPr>
              <a:t>d’exploitation</a:t>
            </a:r>
            <a:endParaRPr lang="fr-FR" dirty="0" smtClean="0">
              <a:solidFill>
                <a:srgbClr val="94867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Vérifier </a:t>
            </a:r>
            <a:r>
              <a:rPr lang="fr-FR" dirty="0">
                <a:solidFill>
                  <a:srgbClr val="948671"/>
                </a:solidFill>
              </a:rPr>
              <a:t>préalablement à chaque revue de projet que les observations de l’étape précédente ont bien été </a:t>
            </a:r>
            <a:r>
              <a:rPr lang="fr-FR" dirty="0" smtClean="0">
                <a:solidFill>
                  <a:srgbClr val="948671"/>
                </a:solidFill>
              </a:rPr>
              <a:t>intégrées après s être assuré de leur bonne compréhension au travers d’une séance de relecture dédiée</a:t>
            </a:r>
            <a:endParaRPr lang="fr-FR" dirty="0" smtClean="0">
              <a:solidFill>
                <a:srgbClr val="94867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Établir </a:t>
            </a:r>
            <a:r>
              <a:rPr lang="fr-FR" dirty="0">
                <a:solidFill>
                  <a:srgbClr val="948671"/>
                </a:solidFill>
              </a:rPr>
              <a:t>un planning opération incluant les points d’arrêt spécifiques à chaque stade de l’opération</a:t>
            </a:r>
            <a:r>
              <a:rPr lang="fr-FR" dirty="0" smtClean="0">
                <a:solidFill>
                  <a:srgbClr val="94867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09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581" y="552222"/>
            <a:ext cx="9369220" cy="1325563"/>
          </a:xfrm>
        </p:spPr>
        <p:txBody>
          <a:bodyPr/>
          <a:lstStyle/>
          <a:p>
            <a:r>
              <a:rPr lang="fr-FR" dirty="0" smtClean="0"/>
              <a:t>Restitution de l’atelier n°4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7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7464" y="1849201"/>
            <a:ext cx="10098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948671"/>
                </a:solidFill>
              </a:rPr>
              <a:t>Thème 3 : Suite :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r>
              <a:rPr lang="fr-FR" dirty="0" smtClean="0">
                <a:solidFill>
                  <a:srgbClr val="948671"/>
                </a:solidFill>
              </a:rPr>
              <a:t>- </a:t>
            </a:r>
            <a:r>
              <a:rPr lang="fr-FR" dirty="0" smtClean="0">
                <a:solidFill>
                  <a:srgbClr val="948671"/>
                </a:solidFill>
              </a:rPr>
              <a:t>Établir </a:t>
            </a:r>
            <a:r>
              <a:rPr lang="fr-FR" dirty="0">
                <a:solidFill>
                  <a:srgbClr val="948671"/>
                </a:solidFill>
              </a:rPr>
              <a:t>la liste précise, dans le mémoire technique des entreprises, des fiches techniques devant être fournies et rendre le mémoire contractuel (y compris les questions/réponses en phase analyse des offres) s’il est conforme au </a:t>
            </a:r>
            <a:r>
              <a:rPr lang="fr-FR" dirty="0" smtClean="0">
                <a:solidFill>
                  <a:srgbClr val="948671"/>
                </a:solidFill>
              </a:rPr>
              <a:t>CCTP</a:t>
            </a:r>
          </a:p>
          <a:p>
            <a:pPr lvl="0"/>
            <a:r>
              <a:rPr lang="fr-FR" dirty="0" smtClean="0">
                <a:solidFill>
                  <a:srgbClr val="948671"/>
                </a:solidFill>
              </a:rPr>
              <a:t> - Intégrer </a:t>
            </a:r>
            <a:r>
              <a:rPr lang="fr-FR" dirty="0">
                <a:solidFill>
                  <a:srgbClr val="948671"/>
                </a:solidFill>
              </a:rPr>
              <a:t>le plus en amont possible certains intervenants (ex : SDIS pour la présentation du projet avant dépôt du PC et visite informelle </a:t>
            </a:r>
            <a:r>
              <a:rPr lang="fr-FR" dirty="0" smtClean="0">
                <a:solidFill>
                  <a:srgbClr val="948671"/>
                </a:solidFill>
              </a:rPr>
              <a:t>un </a:t>
            </a:r>
            <a:r>
              <a:rPr lang="fr-FR" dirty="0">
                <a:solidFill>
                  <a:srgbClr val="948671"/>
                </a:solidFill>
              </a:rPr>
              <a:t>mois ou deux avant OPR et commission</a:t>
            </a:r>
            <a:r>
              <a:rPr lang="fr-FR" dirty="0" smtClean="0">
                <a:solidFill>
                  <a:srgbClr val="948671"/>
                </a:solidFill>
              </a:rPr>
              <a:t>)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- Imposer </a:t>
            </a:r>
            <a:r>
              <a:rPr lang="fr-FR" dirty="0">
                <a:solidFill>
                  <a:srgbClr val="948671"/>
                </a:solidFill>
              </a:rPr>
              <a:t>contractuellement (notamment au sein du planning) de véritables points d’arrêt de chantier qui permettent de réaliser correctement les contrôles souhaités (ex étanchéité à l’air, contrôle des réseaux techniques en plénum avant pose des faux plafonds, </a:t>
            </a:r>
            <a:r>
              <a:rPr lang="fr-FR" dirty="0" smtClean="0">
                <a:solidFill>
                  <a:srgbClr val="948671"/>
                </a:solidFill>
              </a:rPr>
              <a:t>...) / éventuellement sous forme de PAQ / imposer contractuellement présence BET</a:t>
            </a:r>
          </a:p>
          <a:p>
            <a:r>
              <a:rPr lang="fr-FR" dirty="0" smtClean="0">
                <a:solidFill>
                  <a:srgbClr val="948671"/>
                </a:solidFill>
              </a:rPr>
              <a:t>- </a:t>
            </a:r>
            <a:r>
              <a:rPr lang="fr-FR" dirty="0" smtClean="0">
                <a:solidFill>
                  <a:srgbClr val="948671"/>
                </a:solidFill>
              </a:rPr>
              <a:t>Vérifier </a:t>
            </a:r>
            <a:r>
              <a:rPr lang="fr-FR" dirty="0">
                <a:solidFill>
                  <a:srgbClr val="948671"/>
                </a:solidFill>
              </a:rPr>
              <a:t>l’adéquation de la répartition des honoraires de maîtrise d’œuvre avec le degré d implication souhaité de chaque </a:t>
            </a:r>
            <a:r>
              <a:rPr lang="fr-FR" dirty="0" err="1">
                <a:solidFill>
                  <a:srgbClr val="948671"/>
                </a:solidFill>
              </a:rPr>
              <a:t>co</a:t>
            </a:r>
            <a:r>
              <a:rPr lang="fr-FR" dirty="0">
                <a:solidFill>
                  <a:srgbClr val="948671"/>
                </a:solidFill>
              </a:rPr>
              <a:t> traitant (honoraires des BET Techniques en phase DET</a:t>
            </a:r>
            <a:r>
              <a:rPr lang="fr-FR" dirty="0" smtClean="0">
                <a:solidFill>
                  <a:srgbClr val="948671"/>
                </a:solidFill>
              </a:rPr>
              <a:t>)</a:t>
            </a:r>
          </a:p>
          <a:p>
            <a:pPr lvl="0"/>
            <a:r>
              <a:rPr lang="fr-FR" dirty="0" smtClean="0">
                <a:solidFill>
                  <a:srgbClr val="948671"/>
                </a:solidFill>
              </a:rPr>
              <a:t>- Rédiger </a:t>
            </a:r>
            <a:r>
              <a:rPr lang="fr-FR" dirty="0">
                <a:solidFill>
                  <a:srgbClr val="948671"/>
                </a:solidFill>
              </a:rPr>
              <a:t>des procédures internes claires </a:t>
            </a:r>
            <a:endParaRPr lang="fr-FR" dirty="0" smtClean="0">
              <a:solidFill>
                <a:srgbClr val="948671"/>
              </a:solidFill>
            </a:endParaRPr>
          </a:p>
          <a:p>
            <a:pPr lvl="0"/>
            <a:r>
              <a:rPr lang="fr-FR" dirty="0" smtClean="0">
                <a:solidFill>
                  <a:srgbClr val="948671"/>
                </a:solidFill>
              </a:rPr>
              <a:t>- Faire </a:t>
            </a:r>
            <a:r>
              <a:rPr lang="fr-FR" dirty="0">
                <a:solidFill>
                  <a:srgbClr val="948671"/>
                </a:solidFill>
              </a:rPr>
              <a:t>établir (en interne) des circuits de prise de décisions efficaces et </a:t>
            </a:r>
            <a:r>
              <a:rPr lang="fr-FR" dirty="0" smtClean="0">
                <a:solidFill>
                  <a:srgbClr val="948671"/>
                </a:solidFill>
              </a:rPr>
              <a:t>rapides</a:t>
            </a:r>
          </a:p>
        </p:txBody>
      </p:sp>
    </p:spTree>
    <p:extLst>
      <p:ext uri="{BB962C8B-B14F-4D97-AF65-F5344CB8AC3E}">
        <p14:creationId xmlns:p14="http://schemas.microsoft.com/office/powerpoint/2010/main" val="4244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581" y="552222"/>
            <a:ext cx="9369220" cy="1325563"/>
          </a:xfrm>
        </p:spPr>
        <p:txBody>
          <a:bodyPr/>
          <a:lstStyle/>
          <a:p>
            <a:r>
              <a:rPr lang="fr-FR" dirty="0" smtClean="0"/>
              <a:t>Restitution de l’atelier n°4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Novembre 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948671"/>
                </a:solidFill>
              </a:rPr>
              <a:t>Séminaire ARTIES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5A4F-CE6F-4A93-8B8B-1823A646792E}" type="slidenum">
              <a:rPr lang="fr-FR" smtClean="0"/>
              <a:t>8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07465" y="2196930"/>
            <a:ext cx="1009806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948671"/>
                </a:solidFill>
              </a:rPr>
              <a:t>Thème 3 : Suite :</a:t>
            </a:r>
          </a:p>
          <a:p>
            <a:endParaRPr lang="fr-FR" dirty="0">
              <a:solidFill>
                <a:srgbClr val="94867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Ne </a:t>
            </a:r>
            <a:r>
              <a:rPr lang="fr-FR" dirty="0">
                <a:solidFill>
                  <a:srgbClr val="948671"/>
                </a:solidFill>
              </a:rPr>
              <a:t>pas rendre la DPGF contractuelle </a:t>
            </a:r>
            <a:r>
              <a:rPr lang="fr-FR" dirty="0" smtClean="0">
                <a:solidFill>
                  <a:srgbClr val="948671"/>
                </a:solidFill>
              </a:rPr>
              <a:t>mais lui </a:t>
            </a:r>
            <a:r>
              <a:rPr lang="fr-FR" dirty="0">
                <a:solidFill>
                  <a:srgbClr val="948671"/>
                </a:solidFill>
              </a:rPr>
              <a:t>donner </a:t>
            </a:r>
            <a:r>
              <a:rPr lang="fr-FR" dirty="0" smtClean="0">
                <a:solidFill>
                  <a:srgbClr val="948671"/>
                </a:solidFill>
              </a:rPr>
              <a:t>qu’un rôle  </a:t>
            </a:r>
            <a:r>
              <a:rPr lang="fr-FR" dirty="0">
                <a:solidFill>
                  <a:srgbClr val="948671"/>
                </a:solidFill>
              </a:rPr>
              <a:t>de </a:t>
            </a:r>
            <a:r>
              <a:rPr lang="fr-FR" dirty="0" smtClean="0">
                <a:solidFill>
                  <a:srgbClr val="948671"/>
                </a:solidFill>
              </a:rPr>
              <a:t>document de base servant à l'élaboration des </a:t>
            </a:r>
            <a:r>
              <a:rPr lang="fr-FR" dirty="0">
                <a:solidFill>
                  <a:srgbClr val="948671"/>
                </a:solidFill>
              </a:rPr>
              <a:t>situations de </a:t>
            </a:r>
            <a:r>
              <a:rPr lang="fr-FR" dirty="0" smtClean="0">
                <a:solidFill>
                  <a:srgbClr val="948671"/>
                </a:solidFill>
              </a:rPr>
              <a:t>travaux après contrôle des avancements.</a:t>
            </a:r>
            <a:endParaRPr lang="fr-FR" dirty="0" smtClean="0">
              <a:solidFill>
                <a:srgbClr val="94867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Réunion </a:t>
            </a:r>
            <a:r>
              <a:rPr lang="fr-FR" dirty="0" smtClean="0">
                <a:solidFill>
                  <a:srgbClr val="948671"/>
                </a:solidFill>
              </a:rPr>
              <a:t>MOE / MOA / OPC / BCT / CSPS mensuelle (à prévoir </a:t>
            </a:r>
            <a:r>
              <a:rPr lang="fr-FR" dirty="0" smtClean="0">
                <a:solidFill>
                  <a:srgbClr val="948671"/>
                </a:solidFill>
              </a:rPr>
              <a:t>contractuellement</a:t>
            </a:r>
            <a:r>
              <a:rPr lang="fr-FR" dirty="0" smtClean="0">
                <a:solidFill>
                  <a:srgbClr val="94867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Associer </a:t>
            </a:r>
            <a:r>
              <a:rPr lang="fr-FR" dirty="0" smtClean="0">
                <a:solidFill>
                  <a:srgbClr val="948671"/>
                </a:solidFill>
              </a:rPr>
              <a:t>les services </a:t>
            </a:r>
            <a:r>
              <a:rPr lang="fr-FR" dirty="0" smtClean="0">
                <a:solidFill>
                  <a:srgbClr val="948671"/>
                </a:solidFill>
              </a:rPr>
              <a:t>maintenance et logistique  en </a:t>
            </a:r>
            <a:r>
              <a:rPr lang="fr-FR" dirty="0" smtClean="0">
                <a:solidFill>
                  <a:srgbClr val="948671"/>
                </a:solidFill>
              </a:rPr>
              <a:t>phase chantier </a:t>
            </a:r>
            <a:r>
              <a:rPr lang="fr-FR" dirty="0" smtClean="0">
                <a:solidFill>
                  <a:srgbClr val="948671"/>
                </a:solidFill>
              </a:rPr>
              <a:t>/ OPR </a:t>
            </a:r>
            <a:r>
              <a:rPr lang="fr-FR" dirty="0" smtClean="0">
                <a:solidFill>
                  <a:srgbClr val="948671"/>
                </a:solidFill>
              </a:rPr>
              <a:t>afin d anticiper </a:t>
            </a:r>
            <a:r>
              <a:rPr lang="fr-FR" dirty="0" smtClean="0">
                <a:solidFill>
                  <a:srgbClr val="948671"/>
                </a:solidFill>
              </a:rPr>
              <a:t>les formations </a:t>
            </a:r>
            <a:r>
              <a:rPr lang="fr-FR" dirty="0" smtClean="0">
                <a:solidFill>
                  <a:srgbClr val="948671"/>
                </a:solidFill>
              </a:rPr>
              <a:t>(et imposer </a:t>
            </a:r>
            <a:r>
              <a:rPr lang="fr-FR" dirty="0" smtClean="0">
                <a:solidFill>
                  <a:srgbClr val="948671"/>
                </a:solidFill>
              </a:rPr>
              <a:t>contractuellement </a:t>
            </a:r>
            <a:r>
              <a:rPr lang="fr-FR" dirty="0" smtClean="0">
                <a:solidFill>
                  <a:srgbClr val="948671"/>
                </a:solidFill>
              </a:rPr>
              <a:t>la fourniture du </a:t>
            </a:r>
            <a:r>
              <a:rPr lang="fr-FR" dirty="0" smtClean="0">
                <a:solidFill>
                  <a:srgbClr val="948671"/>
                </a:solidFill>
              </a:rPr>
              <a:t>support de formation)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rgbClr val="948671"/>
                </a:solidFill>
              </a:rPr>
              <a:t>Formaliser </a:t>
            </a:r>
            <a:r>
              <a:rPr lang="fr-FR" dirty="0" smtClean="0">
                <a:solidFill>
                  <a:srgbClr val="948671"/>
                </a:solidFill>
              </a:rPr>
              <a:t>les </a:t>
            </a:r>
            <a:r>
              <a:rPr lang="fr-FR" dirty="0" smtClean="0">
                <a:solidFill>
                  <a:srgbClr val="948671"/>
                </a:solidFill>
              </a:rPr>
              <a:t>champ</a:t>
            </a:r>
            <a:r>
              <a:rPr lang="fr-FR" dirty="0" smtClean="0">
                <a:solidFill>
                  <a:srgbClr val="948671"/>
                </a:solidFill>
              </a:rPr>
              <a:t>s d action du service maintenance </a:t>
            </a:r>
            <a:r>
              <a:rPr lang="fr-FR" dirty="0" smtClean="0">
                <a:solidFill>
                  <a:srgbClr val="948671"/>
                </a:solidFill>
              </a:rPr>
              <a:t>en </a:t>
            </a:r>
            <a:r>
              <a:rPr lang="fr-FR" dirty="0" smtClean="0">
                <a:solidFill>
                  <a:srgbClr val="948671"/>
                </a:solidFill>
              </a:rPr>
              <a:t>phase GPA (préservation des garanties) et imposer la visite formelle de </a:t>
            </a:r>
            <a:r>
              <a:rPr lang="fr-FR" dirty="0" smtClean="0">
                <a:solidFill>
                  <a:srgbClr val="948671"/>
                </a:solidFill>
              </a:rPr>
              <a:t>fin de GPA</a:t>
            </a:r>
          </a:p>
          <a:p>
            <a:pPr marL="285750" indent="-285750">
              <a:buFontTx/>
              <a:buChar char="-"/>
            </a:pPr>
            <a:endParaRPr lang="fr-FR" dirty="0" smtClean="0">
              <a:solidFill>
                <a:srgbClr val="948671"/>
              </a:solidFill>
            </a:endParaRPr>
          </a:p>
          <a:p>
            <a:endParaRPr lang="fr-FR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22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460</Words>
  <Application>Microsoft Office PowerPoint</Application>
  <PresentationFormat>Personnalisé</PresentationFormat>
  <Paragraphs>91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Atelier n°4  MAITRISER LA CONDUITE DE SES OPERATIONS</vt:lpstr>
      <vt:lpstr>Thème de l’atelier</vt:lpstr>
      <vt:lpstr>Organisation de l’atelier</vt:lpstr>
      <vt:lpstr>Restitution de l’atelier n°4</vt:lpstr>
      <vt:lpstr>Restitution de l’atelier n°4</vt:lpstr>
      <vt:lpstr>Restitution de l’atelier n°4</vt:lpstr>
      <vt:lpstr>Restitution de l’atelier n°4</vt:lpstr>
      <vt:lpstr>Restitution de l’atelier n°4</vt:lpstr>
    </vt:vector>
  </TitlesOfParts>
  <Company>INSA Lyon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retour d’expérience : mis en place d’un outil de suivi énergétique</dc:title>
  <dc:creator>Julie Metais</dc:creator>
  <cp:lastModifiedBy>PFM</cp:lastModifiedBy>
  <cp:revision>135</cp:revision>
  <dcterms:created xsi:type="dcterms:W3CDTF">2013-09-30T07:32:31Z</dcterms:created>
  <dcterms:modified xsi:type="dcterms:W3CDTF">2017-11-23T14:08:55Z</dcterms:modified>
</cp:coreProperties>
</file>