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2" r:id="rId2"/>
    <p:sldId id="281" r:id="rId3"/>
    <p:sldId id="282" r:id="rId4"/>
    <p:sldId id="309" r:id="rId5"/>
    <p:sldId id="298" r:id="rId6"/>
    <p:sldId id="303" r:id="rId7"/>
    <p:sldId id="305" r:id="rId8"/>
    <p:sldId id="306" r:id="rId9"/>
    <p:sldId id="287" r:id="rId10"/>
    <p:sldId id="308" r:id="rId11"/>
    <p:sldId id="307" r:id="rId12"/>
    <p:sldId id="310" r:id="rId13"/>
    <p:sldId id="316" r:id="rId14"/>
    <p:sldId id="311" r:id="rId15"/>
    <p:sldId id="312" r:id="rId16"/>
    <p:sldId id="315" r:id="rId17"/>
    <p:sldId id="313" r:id="rId18"/>
    <p:sldId id="314" r:id="rId19"/>
    <p:sldId id="291" r:id="rId20"/>
    <p:sldId id="292" r:id="rId21"/>
    <p:sldId id="293" r:id="rId22"/>
    <p:sldId id="294" r:id="rId23"/>
    <p:sldId id="295" r:id="rId24"/>
    <p:sldId id="297" r:id="rId25"/>
    <p:sldId id="31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2DEEF"/>
    <a:srgbClr val="81634B"/>
    <a:srgbClr val="44546A"/>
    <a:srgbClr val="948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F6ED5-DB38-40A2-9761-904BA9A10019}" type="datetimeFigureOut">
              <a:rPr lang="fr-FR" smtClean="0"/>
              <a:t>24/11/2017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12E20-DA01-4A9D-A2F9-85F6D8AACCA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740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54A3-C28E-4B6E-83DA-35AEF3D27B9B}" type="datetimeFigureOut">
              <a:rPr lang="fr-FR" smtClean="0"/>
              <a:t>24/11/2017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1921-AE82-4F6F-9B9D-63CC1BADAA3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2887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82292" y="849086"/>
            <a:ext cx="5385707" cy="2660877"/>
          </a:xfrm>
        </p:spPr>
        <p:txBody>
          <a:bodyPr anchor="b">
            <a:normAutofit/>
          </a:bodyPr>
          <a:lstStyle>
            <a:lvl1pPr algn="ctr">
              <a:defRPr lang="fr-FR" sz="5400" b="1" kern="1200" dirty="0">
                <a:solidFill>
                  <a:srgbClr val="FB4615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fr-FR" sz="1800" b="1" dirty="0">
                <a:solidFill>
                  <a:srgbClr val="81634B"/>
                </a:solidFill>
                <a:latin typeface="+mn-lt"/>
                <a:ea typeface="ＭＳ Ｐゴシック" pitchFamily="-1" charset="-12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4736" y="6356350"/>
            <a:ext cx="1006929" cy="365125"/>
          </a:xfrm>
        </p:spPr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7315200" cy="365125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FB4615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fr-FR" dirty="0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7940" y="6000750"/>
            <a:ext cx="12184060" cy="20638"/>
          </a:xfrm>
          <a:prstGeom prst="line">
            <a:avLst/>
          </a:prstGeom>
          <a:noFill/>
          <a:ln w="38100">
            <a:solidFill>
              <a:srgbClr val="FB46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11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0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0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9917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6700" y="6492875"/>
            <a:ext cx="2743200" cy="365125"/>
          </a:xfrm>
        </p:spPr>
        <p:txBody>
          <a:bodyPr/>
          <a:lstStyle/>
          <a:p>
            <a:r>
              <a:rPr lang="fr-FR" dirty="0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>
            <a:lvl1pPr>
              <a:defRPr lang="fr-FR" sz="2800" b="1" kern="1200" dirty="0" smtClean="0">
                <a:solidFill>
                  <a:srgbClr val="FB4615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36504" y="6492874"/>
            <a:ext cx="2743200" cy="365125"/>
          </a:xfrm>
        </p:spPr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 flipV="1">
            <a:off x="21547" y="6343421"/>
            <a:ext cx="12184060" cy="20638"/>
          </a:xfrm>
          <a:prstGeom prst="line">
            <a:avLst/>
          </a:prstGeom>
          <a:noFill/>
          <a:ln w="38100">
            <a:solidFill>
              <a:srgbClr val="FB46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58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79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16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9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06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6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6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11/10/2013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Mise en place d'un outil de suivi énergétique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5A4F-CE6F-4A93-8B8B-1823A646792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 dirty="0">
          <a:solidFill>
            <a:schemeClr val="tx2"/>
          </a:solidFill>
          <a:latin typeface="+mj-lt"/>
          <a:ea typeface="ＭＳ Ｐゴシック" pitchFamily="-1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b="1" kern="1200" dirty="0" smtClean="0">
          <a:solidFill>
            <a:srgbClr val="81634B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lang="fr-FR" sz="1400" kern="1200" dirty="0" smtClean="0">
          <a:solidFill>
            <a:srgbClr val="4E6266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rgbClr val="4E6266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lang="fr-FR" sz="1400" kern="1200" dirty="0" smtClean="0">
          <a:solidFill>
            <a:srgbClr val="4E6266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lang="fr-FR" sz="1400" kern="1200" dirty="0">
          <a:solidFill>
            <a:srgbClr val="4E6266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258" y="1273587"/>
            <a:ext cx="10515600" cy="3559670"/>
          </a:xfrm>
        </p:spPr>
        <p:txBody>
          <a:bodyPr>
            <a:normAutofit/>
          </a:bodyPr>
          <a:lstStyle/>
          <a:p>
            <a:r>
              <a:rPr lang="fr-FR" cap="all" dirty="0" smtClean="0"/>
              <a:t>Atelier n°2</a:t>
            </a:r>
            <a:br>
              <a:rPr lang="fr-FR" cap="all" dirty="0" smtClean="0"/>
            </a:br>
            <a:r>
              <a:rPr lang="fr-FR" cap="all" dirty="0" smtClean="0"/>
              <a:t>Animer la performance énergétique</a:t>
            </a:r>
            <a:br>
              <a:rPr lang="fr-FR" cap="all" dirty="0" smtClean="0"/>
            </a:br>
            <a:r>
              <a:rPr lang="fr-FR" cap="all" dirty="0" smtClean="0"/>
              <a:t/>
            </a:r>
            <a:br>
              <a:rPr lang="fr-FR" cap="all" dirty="0" smtClean="0"/>
            </a:br>
            <a:r>
              <a:rPr lang="fr-FR" cap="all" dirty="0" smtClean="0"/>
              <a:t/>
            </a:r>
            <a:br>
              <a:rPr lang="fr-FR" cap="all" dirty="0" smtClean="0"/>
            </a:br>
            <a:r>
              <a:rPr lang="fr-FR" sz="2400" cap="all" dirty="0" smtClean="0"/>
              <a:t>Comment initier et accompagner les changements de comportements </a:t>
            </a:r>
            <a:r>
              <a:rPr lang="fr-FR" sz="2400" cap="all" dirty="0" err="1" smtClean="0"/>
              <a:t>economes</a:t>
            </a:r>
            <a:r>
              <a:rPr lang="fr-FR" sz="2400" cap="all" dirty="0" smtClean="0"/>
              <a:t> en </a:t>
            </a:r>
            <a:r>
              <a:rPr lang="fr-FR" sz="2400" cap="all" dirty="0" err="1" smtClean="0"/>
              <a:t>energie</a:t>
            </a:r>
            <a:endParaRPr lang="fr-FR" sz="24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 smtClean="0">
                <a:solidFill>
                  <a:srgbClr val="948671"/>
                </a:solidFill>
              </a:rPr>
              <a:t>Séminaire ARTIES 2017</a:t>
            </a:r>
            <a:endParaRPr lang="fr-FR" sz="1800" dirty="0">
              <a:solidFill>
                <a:srgbClr val="9486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08493"/>
            <a:ext cx="10515600" cy="1325563"/>
          </a:xfrm>
        </p:spPr>
        <p:txBody>
          <a:bodyPr/>
          <a:lstStyle/>
          <a:p>
            <a:r>
              <a:rPr lang="fr-FR" dirty="0" smtClean="0"/>
              <a:t>Parties prenantes identifiées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64214"/>
              </p:ext>
            </p:extLst>
          </p:nvPr>
        </p:nvGraphicFramePr>
        <p:xfrm>
          <a:off x="266700" y="1667192"/>
          <a:ext cx="11601156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89">
                  <a:extLst>
                    <a:ext uri="{9D8B030D-6E8A-4147-A177-3AD203B41FA5}">
                      <a16:colId xmlns:a16="http://schemas.microsoft.com/office/drawing/2014/main" val="2197077364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3901122783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2039694370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1755531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9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Personnels administratifs</a:t>
                      </a:r>
                      <a:r>
                        <a:rPr lang="fr-FR" baseline="0" dirty="0" smtClean="0"/>
                        <a:t>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Responsables admin. de composantes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Responsables de services</a:t>
                      </a: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Agents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Responsable DD – Commission DD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Direction de la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Services </a:t>
                      </a:r>
                      <a:r>
                        <a:rPr lang="fr-FR" dirty="0" err="1" smtClean="0"/>
                        <a:t>inter-universitaires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6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Régisseurs – Gardiens - Appariteurs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CHSCT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VP Etudiant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Usagers externes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6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Responsables techniques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8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697"/>
            <a:ext cx="10515600" cy="1325563"/>
          </a:xfrm>
        </p:spPr>
        <p:txBody>
          <a:bodyPr/>
          <a:lstStyle/>
          <a:p>
            <a:r>
              <a:rPr lang="fr-FR" dirty="0" smtClean="0"/>
              <a:t>Un premier constat…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43242" y="3052089"/>
            <a:ext cx="862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Une foultitude d’acteurs à mobiliser!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743243" y="2375094"/>
            <a:ext cx="862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Une multitude de thématiques!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001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75142"/>
            <a:ext cx="10515600" cy="1325563"/>
          </a:xfrm>
        </p:spPr>
        <p:txBody>
          <a:bodyPr/>
          <a:lstStyle/>
          <a:p>
            <a:r>
              <a:rPr lang="fr-FR" dirty="0" smtClean="0"/>
              <a:t>D’autres constats…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4104" y="1286945"/>
            <a:ext cx="10515600" cy="4637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300" b="0" dirty="0" smtClean="0"/>
              <a:t>La résistance au changement</a:t>
            </a:r>
          </a:p>
          <a:p>
            <a:endParaRPr lang="fr-FR" sz="2300" b="0" dirty="0" smtClean="0"/>
          </a:p>
          <a:p>
            <a:r>
              <a:rPr lang="fr-FR" sz="2300" b="0" dirty="0" smtClean="0"/>
              <a:t>Le poids des habitudes (« on a toujours fait comme ça! »)</a:t>
            </a:r>
          </a:p>
          <a:p>
            <a:endParaRPr lang="fr-FR" sz="2300" b="0" dirty="0" smtClean="0"/>
          </a:p>
          <a:p>
            <a:r>
              <a:rPr lang="fr-FR" sz="2300" b="0" dirty="0" smtClean="0"/>
              <a:t>Manque ou absence de sensibilité aux questions énergétiques : « ce n’est pas mon métier! », « je n’ai pas le temps! », « ce n’est pas mon problème! »</a:t>
            </a:r>
          </a:p>
          <a:p>
            <a:endParaRPr lang="fr-FR" sz="2300" b="0" dirty="0" smtClean="0"/>
          </a:p>
          <a:p>
            <a:r>
              <a:rPr lang="fr-FR" sz="2300" b="0" dirty="0" smtClean="0"/>
              <a:t>Perte des connaissances (et des compétences) du fonctionnement des bâtiments au moment du départ du responsable technique</a:t>
            </a:r>
          </a:p>
          <a:p>
            <a:pPr marL="0" indent="0">
              <a:buNone/>
            </a:pPr>
            <a:endParaRPr lang="fr-FR" sz="2300" b="0" dirty="0" smtClean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0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75142"/>
            <a:ext cx="10515600" cy="1325563"/>
          </a:xfrm>
        </p:spPr>
        <p:txBody>
          <a:bodyPr/>
          <a:lstStyle/>
          <a:p>
            <a:r>
              <a:rPr lang="fr-FR" dirty="0" smtClean="0"/>
              <a:t>D’autres constats…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4104" y="1286945"/>
            <a:ext cx="10515600" cy="4637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300" b="0" dirty="0" smtClean="0"/>
          </a:p>
          <a:p>
            <a:r>
              <a:rPr lang="fr-FR" sz="2300" b="0" dirty="0" smtClean="0"/>
              <a:t>Une architecture de comptage et sous-comptage qui ne permet pas toujours de transmettre le bon niveau d’information à la cible identifiée</a:t>
            </a:r>
          </a:p>
          <a:p>
            <a:endParaRPr lang="fr-FR" sz="2300" b="0" dirty="0"/>
          </a:p>
          <a:p>
            <a:r>
              <a:rPr lang="fr-FR" sz="2300" b="0" dirty="0" smtClean="0"/>
              <a:t>Un déficit de formation, de connaissances sur les enjeux énergétiques et de leurs impacts budgétaires (et environnementaux</a:t>
            </a:r>
            <a:r>
              <a:rPr lang="fr-FR" sz="2300" b="0" dirty="0" smtClean="0"/>
              <a:t>)</a:t>
            </a:r>
          </a:p>
          <a:p>
            <a:endParaRPr lang="fr-FR" sz="2300" b="0" dirty="0"/>
          </a:p>
          <a:p>
            <a:r>
              <a:rPr lang="fr-FR" sz="2300" b="0" dirty="0"/>
              <a:t>Dissémination et individualisation des </a:t>
            </a:r>
            <a:r>
              <a:rPr lang="fr-FR" sz="2300" b="0" dirty="0" smtClean="0"/>
              <a:t>équipements</a:t>
            </a:r>
            <a:endParaRPr lang="fr-FR" sz="2300" b="0" dirty="0" smtClean="0"/>
          </a:p>
          <a:p>
            <a:endParaRPr lang="fr-FR" sz="2300" b="0" dirty="0"/>
          </a:p>
          <a:p>
            <a:r>
              <a:rPr lang="fr-FR" sz="2300" b="0" dirty="0" smtClean="0"/>
              <a:t>Veiller à ce que la démarche d’économie d’énergie n’entrave pas le respect des minima règlementaires en matière d’Hygiène </a:t>
            </a:r>
            <a:r>
              <a:rPr lang="fr-FR" sz="2300" b="0" dirty="0"/>
              <a:t>e</a:t>
            </a:r>
            <a:r>
              <a:rPr lang="fr-FR" sz="2300" b="0" dirty="0" smtClean="0"/>
              <a:t>t Sécurité</a:t>
            </a:r>
          </a:p>
          <a:p>
            <a:endParaRPr lang="fr-FR" sz="2300" b="0" dirty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697"/>
            <a:ext cx="10515600" cy="1325563"/>
          </a:xfrm>
        </p:spPr>
        <p:txBody>
          <a:bodyPr/>
          <a:lstStyle/>
          <a:p>
            <a:r>
              <a:rPr lang="fr-FR" dirty="0" smtClean="0"/>
              <a:t>D’autres constats…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237" y="1582364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0" dirty="0" smtClean="0"/>
              <a:t>Une asymétrie de la connaissance</a:t>
            </a:r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75" y="2093428"/>
            <a:ext cx="6034050" cy="42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697"/>
            <a:ext cx="10515600" cy="1325563"/>
          </a:xfrm>
        </p:spPr>
        <p:txBody>
          <a:bodyPr/>
          <a:lstStyle/>
          <a:p>
            <a:r>
              <a:rPr lang="fr-FR" dirty="0" smtClean="0"/>
              <a:t>Quelques pistes d’actions…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860352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Enseignement et usage des locaux</a:t>
            </a:r>
            <a:endParaRPr lang="fr-FR" sz="2000" b="0" dirty="0" smtClean="0"/>
          </a:p>
          <a:p>
            <a:r>
              <a:rPr lang="fr-FR" b="0" dirty="0" smtClean="0"/>
              <a:t>Intégrer les usagers / utilisateurs finaux dès la conception/rénovation du bâtiment </a:t>
            </a:r>
          </a:p>
          <a:p>
            <a:endParaRPr lang="fr-FR" b="0" dirty="0" smtClean="0"/>
          </a:p>
          <a:p>
            <a:r>
              <a:rPr lang="fr-FR" b="0" dirty="0" smtClean="0"/>
              <a:t>Création d’un « fil rouge » avec une vision « Développement Durable » qui serait présent de la conception du bâtiment à sa destruction/rénovation. Fil rouge qui </a:t>
            </a:r>
            <a:r>
              <a:rPr lang="fr-FR" b="0" dirty="0"/>
              <a:t>a</a:t>
            </a:r>
            <a:r>
              <a:rPr lang="fr-FR" b="0" dirty="0" smtClean="0"/>
              <a:t>urait une bonne maîtrise du comportement et des besoins des usagers (agents d’entretien, concierges, responsables techniques…)</a:t>
            </a:r>
          </a:p>
          <a:p>
            <a:endParaRPr lang="fr-FR" b="0" dirty="0"/>
          </a:p>
          <a:p>
            <a:r>
              <a:rPr lang="fr-FR" b="0" dirty="0" smtClean="0"/>
              <a:t>Travail sur les calendriers semestriels et hebdomadaires : asymétrie des deux semestres et « pics du mardi et jeudi »</a:t>
            </a:r>
          </a:p>
          <a:p>
            <a:endParaRPr lang="fr-FR" b="0" dirty="0"/>
          </a:p>
          <a:p>
            <a:r>
              <a:rPr lang="fr-FR" b="0" dirty="0" smtClean="0"/>
              <a:t>Travail de coopération </a:t>
            </a:r>
            <a:r>
              <a:rPr lang="fr-FR" b="0" dirty="0" smtClean="0"/>
              <a:t>anticipé </a:t>
            </a:r>
            <a:r>
              <a:rPr lang="fr-FR" b="0" dirty="0" smtClean="0"/>
              <a:t>avec les responsables de formation sur l’élaboration des maquettes : permettrait de s’assurer de la véracité de la projection des maquettes sur le logiciel de gestion des locaux</a:t>
            </a: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697"/>
            <a:ext cx="10515600" cy="1325563"/>
          </a:xfrm>
        </p:spPr>
        <p:txBody>
          <a:bodyPr/>
          <a:lstStyle/>
          <a:p>
            <a:r>
              <a:rPr lang="fr-FR" dirty="0" smtClean="0"/>
              <a:t>Quelques pistes d’actions…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16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66700" y="1860352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Restauration</a:t>
            </a:r>
            <a:endParaRPr lang="fr-FR" sz="2000" b="0" dirty="0" smtClean="0"/>
          </a:p>
          <a:p>
            <a:pPr marL="0" indent="0">
              <a:buNone/>
            </a:pPr>
            <a:endParaRPr lang="fr-FR" b="0" dirty="0" smtClean="0"/>
          </a:p>
          <a:p>
            <a:r>
              <a:rPr lang="fr-FR" b="0" dirty="0" smtClean="0"/>
              <a:t>Travail à effectuer avec les CROUS sur l’équipement en matériel performant pour la préparation des repas</a:t>
            </a:r>
          </a:p>
          <a:p>
            <a:endParaRPr lang="fr-FR" b="0" dirty="0" smtClean="0"/>
          </a:p>
          <a:p>
            <a:r>
              <a:rPr lang="fr-FR" b="0" dirty="0" smtClean="0"/>
              <a:t>Mener une réflexion avec les CROUS sur l’implantation des restaurants universitaires pour éviter la multiplicité des points de restauration</a:t>
            </a:r>
          </a:p>
          <a:p>
            <a:endParaRPr lang="fr-FR" b="0" dirty="0"/>
          </a:p>
          <a:p>
            <a:r>
              <a:rPr lang="fr-FR" b="0" dirty="0"/>
              <a:t>Privilégier les repas peu </a:t>
            </a:r>
            <a:r>
              <a:rPr lang="fr-FR" b="0" dirty="0" smtClean="0"/>
              <a:t>énergivores</a:t>
            </a: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11358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707"/>
            <a:ext cx="10515600" cy="1325563"/>
          </a:xfrm>
        </p:spPr>
        <p:txBody>
          <a:bodyPr/>
          <a:lstStyle/>
          <a:p>
            <a:r>
              <a:rPr lang="fr-FR" dirty="0" smtClean="0"/>
              <a:t>Quelques pistes d’actions…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17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78030" y="1369299"/>
            <a:ext cx="10515600" cy="5156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Recherche</a:t>
            </a:r>
            <a:endParaRPr lang="fr-FR" sz="2000" b="0" dirty="0" smtClean="0"/>
          </a:p>
          <a:p>
            <a:r>
              <a:rPr lang="fr-FR" b="0" dirty="0" smtClean="0"/>
              <a:t>Sensibiliser les chercheurs aux impacts énergétiques de leurs travaux de recherche</a:t>
            </a:r>
          </a:p>
          <a:p>
            <a:endParaRPr lang="fr-FR" b="0" dirty="0"/>
          </a:p>
          <a:p>
            <a:r>
              <a:rPr lang="fr-FR" b="0" dirty="0" smtClean="0"/>
              <a:t>Affichage en temps réel des consommations de fluides</a:t>
            </a:r>
          </a:p>
          <a:p>
            <a:endParaRPr lang="fr-FR" b="0" dirty="0"/>
          </a:p>
          <a:p>
            <a:r>
              <a:rPr lang="fr-FR" b="0" dirty="0" smtClean="0"/>
              <a:t>Refacturation au réel des consommations d’énergie par laboratoire – Responsabilisation?</a:t>
            </a:r>
          </a:p>
          <a:p>
            <a:endParaRPr lang="fr-FR" b="0" dirty="0"/>
          </a:p>
          <a:p>
            <a:r>
              <a:rPr lang="fr-FR" b="0" dirty="0" smtClean="0"/>
              <a:t>Concours d’économie d’énergie entre labos</a:t>
            </a:r>
          </a:p>
          <a:p>
            <a:endParaRPr lang="fr-FR" b="0" dirty="0" smtClean="0"/>
          </a:p>
          <a:p>
            <a:r>
              <a:rPr lang="fr-FR" b="0" dirty="0" smtClean="0"/>
              <a:t>Conception d’un « labo témoin » pour démontrer la faisabilité d’une démarche économe en énergie même dans le domaine de la recherche</a:t>
            </a:r>
          </a:p>
          <a:p>
            <a:endParaRPr lang="fr-FR" b="0" dirty="0"/>
          </a:p>
          <a:p>
            <a:r>
              <a:rPr lang="fr-FR" b="0" dirty="0" smtClean="0"/>
              <a:t>Module de sensibilisation des doctorants aux enjeux de développement durable</a:t>
            </a:r>
          </a:p>
          <a:p>
            <a:endParaRPr lang="fr-FR" b="0" dirty="0"/>
          </a:p>
          <a:p>
            <a:r>
              <a:rPr lang="fr-FR" b="0" dirty="0" smtClean="0"/>
              <a:t>Affichage d’indicateurs type DPE (note de A à F par exemple)</a:t>
            </a:r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1998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697"/>
            <a:ext cx="10515600" cy="1325563"/>
          </a:xfrm>
        </p:spPr>
        <p:txBody>
          <a:bodyPr/>
          <a:lstStyle/>
          <a:p>
            <a:r>
              <a:rPr lang="fr-FR" dirty="0" smtClean="0"/>
              <a:t>Quelques pistes d’actions…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18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66700" y="1860352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Systèmes d’information</a:t>
            </a:r>
          </a:p>
          <a:p>
            <a:pPr marL="0" indent="0">
              <a:buNone/>
            </a:pPr>
            <a:endParaRPr lang="fr-FR" sz="2000" b="0" dirty="0" smtClean="0"/>
          </a:p>
          <a:p>
            <a:r>
              <a:rPr lang="fr-FR" b="0" dirty="0" smtClean="0"/>
              <a:t>Lutter contre les individualisations des équipements (mutualisation des impressions, des serveurs, </a:t>
            </a:r>
            <a:r>
              <a:rPr lang="fr-FR" b="0" dirty="0" err="1" smtClean="0"/>
              <a:t>etc</a:t>
            </a:r>
            <a:r>
              <a:rPr lang="fr-FR" b="0" dirty="0" smtClean="0"/>
              <a:t>)</a:t>
            </a:r>
          </a:p>
          <a:p>
            <a:endParaRPr lang="fr-FR" b="0" dirty="0"/>
          </a:p>
          <a:p>
            <a:r>
              <a:rPr lang="fr-FR" b="0" dirty="0" smtClean="0"/>
              <a:t> Mise en place d’une politique d’achats responsables avec intégration de critères énergétiques</a:t>
            </a:r>
          </a:p>
          <a:p>
            <a:endParaRPr lang="fr-FR" b="0" dirty="0"/>
          </a:p>
          <a:p>
            <a:r>
              <a:rPr lang="fr-FR" b="0" dirty="0" smtClean="0"/>
              <a:t>Travail profond sur la question centrale de la transmission et le stockage des données : formation aux usages numériques (messagerie, charte informatique…)</a:t>
            </a:r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40879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835" y="1741260"/>
            <a:ext cx="10515600" cy="1325563"/>
          </a:xfrm>
        </p:spPr>
        <p:txBody>
          <a:bodyPr/>
          <a:lstStyle/>
          <a:p>
            <a:r>
              <a:rPr lang="fr-FR" dirty="0" smtClean="0"/>
              <a:t>Quelques retours d’expériences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0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466" y="578348"/>
            <a:ext cx="10515600" cy="1325563"/>
          </a:xfrm>
        </p:spPr>
        <p:txBody>
          <a:bodyPr/>
          <a:lstStyle/>
          <a:p>
            <a:r>
              <a:rPr lang="fr-FR" dirty="0" smtClean="0"/>
              <a:t>Rappel des objectifs de l’atelier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07466" y="2196930"/>
            <a:ext cx="950510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1634B"/>
                </a:solidFill>
              </a:rPr>
              <a:t>Comment animer la performance énergétique dans un établissement de l’enseignement supérieur?</a:t>
            </a:r>
          </a:p>
          <a:p>
            <a:endParaRPr lang="fr-FR" dirty="0" smtClean="0">
              <a:solidFill>
                <a:srgbClr val="81634B"/>
              </a:solidFill>
            </a:endParaRPr>
          </a:p>
          <a:p>
            <a:r>
              <a:rPr lang="fr-FR" dirty="0" smtClean="0">
                <a:solidFill>
                  <a:srgbClr val="81634B"/>
                </a:solidFill>
              </a:rPr>
              <a:t>Avec qui ?</a:t>
            </a:r>
          </a:p>
          <a:p>
            <a:endParaRPr lang="fr-FR" dirty="0" smtClean="0">
              <a:solidFill>
                <a:srgbClr val="81634B"/>
              </a:solidFill>
            </a:endParaRPr>
          </a:p>
          <a:p>
            <a:r>
              <a:rPr lang="fr-FR" dirty="0" smtClean="0">
                <a:solidFill>
                  <a:srgbClr val="81634B"/>
                </a:solidFill>
              </a:rPr>
              <a:t>Sur quels thèmes ?</a:t>
            </a:r>
          </a:p>
          <a:p>
            <a:endParaRPr lang="fr-FR" dirty="0" smtClean="0">
              <a:solidFill>
                <a:srgbClr val="81634B"/>
              </a:solidFill>
            </a:endParaRPr>
          </a:p>
          <a:p>
            <a:r>
              <a:rPr lang="fr-FR" dirty="0" smtClean="0">
                <a:solidFill>
                  <a:srgbClr val="81634B"/>
                </a:solidFill>
              </a:rPr>
              <a:t>Avec quels moyens, quels outils et pour quels objectifs ?</a:t>
            </a:r>
          </a:p>
          <a:p>
            <a:endParaRPr lang="fr-FR" dirty="0">
              <a:solidFill>
                <a:srgbClr val="81634B"/>
              </a:solidFill>
            </a:endParaRPr>
          </a:p>
          <a:p>
            <a:r>
              <a:rPr lang="fr-FR" dirty="0" smtClean="0">
                <a:solidFill>
                  <a:srgbClr val="81634B"/>
                </a:solidFill>
              </a:rPr>
              <a:t>Questionnements, perspectives?</a:t>
            </a:r>
          </a:p>
          <a:p>
            <a:r>
              <a:rPr lang="fr-FR" dirty="0">
                <a:solidFill>
                  <a:srgbClr val="81634B"/>
                </a:solidFill>
              </a:rPr>
              <a:t>Réflexions sur l’interface </a:t>
            </a:r>
            <a:r>
              <a:rPr lang="fr-FR" dirty="0" smtClean="0">
                <a:solidFill>
                  <a:srgbClr val="81634B"/>
                </a:solidFill>
              </a:rPr>
              <a:t>usagers /</a:t>
            </a:r>
            <a:r>
              <a:rPr lang="fr-FR" dirty="0">
                <a:solidFill>
                  <a:srgbClr val="81634B"/>
                </a:solidFill>
              </a:rPr>
              <a:t>  « services techniques </a:t>
            </a:r>
            <a:r>
              <a:rPr lang="fr-FR" dirty="0" smtClean="0">
                <a:solidFill>
                  <a:srgbClr val="81634B"/>
                </a:solidFill>
              </a:rPr>
              <a:t>»</a:t>
            </a:r>
          </a:p>
          <a:p>
            <a:r>
              <a:rPr lang="fr-FR" dirty="0" smtClean="0">
                <a:solidFill>
                  <a:srgbClr val="81634B"/>
                </a:solidFill>
              </a:rPr>
              <a:t>«</a:t>
            </a:r>
            <a:r>
              <a:rPr lang="fr-FR" dirty="0">
                <a:solidFill>
                  <a:srgbClr val="81634B"/>
                </a:solidFill>
              </a:rPr>
              <a:t> </a:t>
            </a:r>
            <a:r>
              <a:rPr lang="fr-FR" dirty="0" smtClean="0">
                <a:solidFill>
                  <a:srgbClr val="81634B"/>
                </a:solidFill>
              </a:rPr>
              <a:t>Une</a:t>
            </a:r>
            <a:r>
              <a:rPr lang="fr-FR" dirty="0">
                <a:solidFill>
                  <a:srgbClr val="81634B"/>
                </a:solidFill>
              </a:rPr>
              <a:t> » définition partagée de la sobriété énergétique</a:t>
            </a:r>
          </a:p>
          <a:p>
            <a:endParaRPr lang="fr-FR" dirty="0" smtClean="0">
              <a:solidFill>
                <a:srgbClr val="948671"/>
              </a:solidFill>
            </a:endParaRPr>
          </a:p>
          <a:p>
            <a:endParaRPr lang="fr-FR" dirty="0" smtClean="0">
              <a:solidFill>
                <a:srgbClr val="948671"/>
              </a:solidFill>
            </a:endParaRP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6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621445"/>
            <a:ext cx="10515600" cy="1177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44546A"/>
                </a:solidFill>
              </a:rPr>
              <a:t>Familles à énergie </a:t>
            </a:r>
            <a:r>
              <a:rPr lang="fr-FR" dirty="0" smtClean="0">
                <a:solidFill>
                  <a:srgbClr val="44546A"/>
                </a:solidFill>
              </a:rPr>
              <a:t>positive</a:t>
            </a:r>
            <a:br>
              <a:rPr lang="fr-FR" dirty="0" smtClean="0">
                <a:solidFill>
                  <a:srgbClr val="44546A"/>
                </a:solidFill>
              </a:rPr>
            </a:br>
            <a:r>
              <a:rPr lang="fr-FR" sz="2000" dirty="0" smtClean="0">
                <a:solidFill>
                  <a:srgbClr val="44546A"/>
                </a:solidFill>
              </a:rPr>
              <a:t>Université de Rouen Normandie</a:t>
            </a:r>
            <a:r>
              <a:rPr lang="fr-FR" dirty="0">
                <a:solidFill>
                  <a:srgbClr val="44546A"/>
                </a:solidFill>
              </a:rPr>
              <a:t/>
            </a:r>
            <a:br>
              <a:rPr lang="fr-FR" dirty="0">
                <a:solidFill>
                  <a:srgbClr val="44546A"/>
                </a:solidFill>
              </a:rPr>
            </a:b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7570" y="1256390"/>
            <a:ext cx="870118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600" b="1" dirty="0" smtClean="0">
                <a:solidFill>
                  <a:srgbClr val="44546A"/>
                </a:solidFill>
              </a:rPr>
              <a:t>Objectif :</a:t>
            </a:r>
          </a:p>
          <a:p>
            <a:r>
              <a:rPr lang="fr-FR" sz="1600" dirty="0">
                <a:solidFill>
                  <a:srgbClr val="44546A"/>
                </a:solidFill>
              </a:rPr>
              <a:t>A</a:t>
            </a:r>
            <a:r>
              <a:rPr lang="fr-FR" sz="1600" dirty="0" smtClean="0">
                <a:solidFill>
                  <a:srgbClr val="44546A"/>
                </a:solidFill>
              </a:rPr>
              <a:t>dopter des gestes économes en énergie chez soi pour les transposer au travail</a:t>
            </a:r>
          </a:p>
          <a:p>
            <a:endParaRPr lang="fr-FR" sz="1600" dirty="0" smtClean="0">
              <a:solidFill>
                <a:srgbClr val="44546A"/>
              </a:solidFill>
            </a:endParaRPr>
          </a:p>
          <a:p>
            <a:r>
              <a:rPr lang="fr-FR" sz="1600" b="1" dirty="0" smtClean="0">
                <a:solidFill>
                  <a:srgbClr val="44546A"/>
                </a:solidFill>
              </a:rPr>
              <a:t>Parties prenantes </a:t>
            </a:r>
            <a:r>
              <a:rPr lang="fr-FR" sz="1600" dirty="0" smtClean="0">
                <a:solidFill>
                  <a:srgbClr val="44546A"/>
                </a:solidFill>
              </a:rPr>
              <a:t>: personnels – Etudiants</a:t>
            </a:r>
          </a:p>
          <a:p>
            <a:r>
              <a:rPr lang="fr-FR" sz="1600" dirty="0" smtClean="0">
                <a:solidFill>
                  <a:srgbClr val="44546A"/>
                </a:solidFill>
              </a:rPr>
              <a:t>41 participants</a:t>
            </a:r>
          </a:p>
          <a:p>
            <a:endParaRPr lang="fr-FR" sz="1400" dirty="0" smtClean="0"/>
          </a:p>
          <a:p>
            <a:r>
              <a:rPr lang="fr-FR" sz="1600" dirty="0" smtClean="0">
                <a:solidFill>
                  <a:srgbClr val="44546A"/>
                </a:solidFill>
              </a:rPr>
              <a:t>Financement  100 % ADEME Normandie</a:t>
            </a:r>
            <a:endParaRPr lang="fr-FR" sz="1600" dirty="0">
              <a:solidFill>
                <a:srgbClr val="44546A"/>
              </a:solidFill>
            </a:endParaRPr>
          </a:p>
          <a:p>
            <a:endParaRPr lang="fr-FR" sz="1400" dirty="0" smtClean="0"/>
          </a:p>
          <a:p>
            <a:pPr lvl="1"/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 smtClean="0"/>
              <a:t>			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1">
            <a:off x="725580" y="4423120"/>
            <a:ext cx="2487762" cy="165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979">
            <a:off x="3351675" y="4380012"/>
            <a:ext cx="2704389" cy="1803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1208"/>
            <a:ext cx="2292185" cy="3437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5" y="1877785"/>
            <a:ext cx="3800172" cy="2533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04" y="1306075"/>
            <a:ext cx="1370192" cy="5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621445"/>
            <a:ext cx="10515600" cy="117756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4546A"/>
                </a:solidFill>
              </a:rPr>
              <a:t>Etude exploratoire « Action Campus »</a:t>
            </a:r>
            <a:br>
              <a:rPr lang="fr-FR" dirty="0" smtClean="0">
                <a:solidFill>
                  <a:srgbClr val="44546A"/>
                </a:solidFill>
              </a:rPr>
            </a:br>
            <a:r>
              <a:rPr lang="fr-FR" sz="2000" dirty="0" smtClean="0">
                <a:solidFill>
                  <a:srgbClr val="44546A"/>
                </a:solidFill>
              </a:rPr>
              <a:t>Université de Rouen Normandie</a:t>
            </a:r>
            <a:r>
              <a:rPr lang="fr-FR" dirty="0">
                <a:solidFill>
                  <a:srgbClr val="44546A"/>
                </a:solidFill>
              </a:rPr>
              <a:t/>
            </a:r>
            <a:br>
              <a:rPr lang="fr-FR" dirty="0">
                <a:solidFill>
                  <a:srgbClr val="44546A"/>
                </a:solidFill>
              </a:rPr>
            </a:b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5321" y="1778950"/>
            <a:ext cx="870118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600" b="1" dirty="0" smtClean="0">
                <a:solidFill>
                  <a:srgbClr val="44546A"/>
                </a:solidFill>
              </a:rPr>
              <a:t>Objectif :</a:t>
            </a:r>
          </a:p>
          <a:p>
            <a:r>
              <a:rPr lang="fr-FR" sz="1600" dirty="0" smtClean="0">
                <a:solidFill>
                  <a:srgbClr val="44546A"/>
                </a:solidFill>
              </a:rPr>
              <a:t>Travailler sur les changements de comportements avec des chercheurs en psychologie sociale</a:t>
            </a:r>
          </a:p>
          <a:p>
            <a:endParaRPr lang="fr-FR" sz="1600" dirty="0" smtClean="0">
              <a:solidFill>
                <a:srgbClr val="44546A"/>
              </a:solidFill>
            </a:endParaRPr>
          </a:p>
          <a:p>
            <a:r>
              <a:rPr lang="fr-FR" sz="1600" b="1" dirty="0" smtClean="0">
                <a:solidFill>
                  <a:srgbClr val="44546A"/>
                </a:solidFill>
              </a:rPr>
              <a:t>Parties prenantes </a:t>
            </a:r>
            <a:r>
              <a:rPr lang="fr-FR" sz="1600" dirty="0" smtClean="0">
                <a:solidFill>
                  <a:srgbClr val="44546A"/>
                </a:solidFill>
              </a:rPr>
              <a:t>: personnels de l’établissements – Laboratoire de psychologie – Agence SIRCOME</a:t>
            </a:r>
          </a:p>
          <a:p>
            <a:endParaRPr lang="fr-FR" sz="1400" dirty="0" smtClean="0"/>
          </a:p>
          <a:p>
            <a:r>
              <a:rPr lang="fr-FR" sz="1400" dirty="0" smtClean="0">
                <a:solidFill>
                  <a:srgbClr val="44546A"/>
                </a:solidFill>
              </a:rPr>
              <a:t>Co-financement 65% ADEME Normandie – Coût total : 30 000€ TTC – Durée de l’étude 1 an</a:t>
            </a:r>
            <a:endParaRPr lang="fr-FR" sz="1400" dirty="0">
              <a:solidFill>
                <a:srgbClr val="44546A"/>
              </a:solidFill>
            </a:endParaRPr>
          </a:p>
          <a:p>
            <a:endParaRPr lang="fr-FR" sz="1400" dirty="0" smtClean="0"/>
          </a:p>
          <a:p>
            <a:pPr lvl="1"/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 smtClean="0"/>
              <a:t>			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04" y="1364264"/>
            <a:ext cx="1370192" cy="5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Appart’Eco</a:t>
            </a:r>
            <a:r>
              <a:rPr lang="fr-FR" dirty="0" smtClean="0"/>
              <a:t> Malin </a:t>
            </a:r>
            <a:br>
              <a:rPr lang="fr-FR" dirty="0" smtClean="0"/>
            </a:br>
            <a:r>
              <a:rPr lang="fr-FR" sz="1800" dirty="0">
                <a:solidFill>
                  <a:srgbClr val="44546A"/>
                </a:solidFill>
              </a:rPr>
              <a:t>Université de </a:t>
            </a:r>
            <a:r>
              <a:rPr lang="fr-FR" sz="1800" dirty="0" smtClean="0">
                <a:solidFill>
                  <a:srgbClr val="44546A"/>
                </a:solidFill>
              </a:rPr>
              <a:t>Haute-Alsace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251" y="2234232"/>
            <a:ext cx="10515600" cy="429917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rgbClr val="44546A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Sensibiliser, informer et éclairer pour être acteur de ses consommations 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et permettre à tous de s’approprier les enjeux de la maitrise de l’énergie</a:t>
            </a:r>
            <a:endParaRPr lang="fr-FR" sz="1600" b="0" dirty="0">
              <a:solidFill>
                <a:srgbClr val="44546A"/>
              </a:solidFill>
            </a:endParaRPr>
          </a:p>
          <a:p>
            <a:endParaRPr lang="fr-FR" sz="1600" dirty="0">
              <a:solidFill>
                <a:srgbClr val="44546A"/>
              </a:solidFill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44546A"/>
                </a:solidFill>
              </a:rPr>
              <a:t>Parties prenantes </a:t>
            </a:r>
            <a:r>
              <a:rPr lang="fr-FR" sz="1600" dirty="0" smtClean="0">
                <a:solidFill>
                  <a:srgbClr val="44546A"/>
                </a:solidFill>
              </a:rPr>
              <a:t>en 2017 : 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10 personnels et 430 étudiants</a:t>
            </a:r>
            <a:endParaRPr lang="fr-FR" sz="1600" b="0" dirty="0">
              <a:solidFill>
                <a:srgbClr val="44546A"/>
              </a:solidFill>
            </a:endParaRP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0" dirty="0">
                <a:solidFill>
                  <a:srgbClr val="44546A"/>
                </a:solidFill>
              </a:rPr>
              <a:t>Financement  100 % </a:t>
            </a:r>
            <a:r>
              <a:rPr lang="fr-FR" sz="1600" b="0" dirty="0" smtClean="0">
                <a:solidFill>
                  <a:srgbClr val="44546A"/>
                </a:solidFill>
              </a:rPr>
              <a:t>EDF</a:t>
            </a:r>
            <a:endParaRPr lang="fr-FR" sz="1600" b="0" dirty="0">
              <a:solidFill>
                <a:srgbClr val="44546A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33" y="2439048"/>
            <a:ext cx="4393768" cy="3295326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6700" y="6492875"/>
            <a:ext cx="2743200" cy="365125"/>
          </a:xfrm>
        </p:spPr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05" y="1469731"/>
            <a:ext cx="1857885" cy="4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2017 : Année de l’énergie !</a:t>
            </a:r>
            <a:br>
              <a:rPr lang="fr-FR" dirty="0" smtClean="0"/>
            </a:br>
            <a:r>
              <a:rPr lang="fr-FR" sz="1800" dirty="0" smtClean="0">
                <a:solidFill>
                  <a:srgbClr val="44546A"/>
                </a:solidFill>
              </a:rPr>
              <a:t>Université </a:t>
            </a:r>
            <a:r>
              <a:rPr lang="fr-FR" sz="1800" dirty="0">
                <a:solidFill>
                  <a:srgbClr val="44546A"/>
                </a:solidFill>
              </a:rPr>
              <a:t>de </a:t>
            </a:r>
            <a:r>
              <a:rPr lang="fr-FR" sz="1800" dirty="0" smtClean="0">
                <a:solidFill>
                  <a:srgbClr val="44546A"/>
                </a:solidFill>
              </a:rPr>
              <a:t>Haute-Alsace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753" y="1893270"/>
            <a:ext cx="10515600" cy="429917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rgbClr val="44546A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Rappel de l’engagement de l’université dans la démarche de gestion de l’énergie</a:t>
            </a:r>
            <a:endParaRPr lang="fr-FR" sz="1600" dirty="0">
              <a:solidFill>
                <a:srgbClr val="44546A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4546A"/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rgbClr val="44546A"/>
                </a:solidFill>
              </a:rPr>
              <a:t>Parties </a:t>
            </a:r>
            <a:r>
              <a:rPr lang="fr-FR" sz="1600" dirty="0">
                <a:solidFill>
                  <a:srgbClr val="44546A"/>
                </a:solidFill>
              </a:rPr>
              <a:t>prenantes </a:t>
            </a:r>
            <a:r>
              <a:rPr lang="fr-FR" sz="1600" dirty="0" smtClean="0">
                <a:solidFill>
                  <a:srgbClr val="44546A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Groupe de travail DD mis en place par le service communication composés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de référents communication des composantes, de représentants des étudiants,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De représentants des personnels enseignants et administratifs</a:t>
            </a:r>
            <a:endParaRPr lang="fr-FR" sz="1600" b="0" dirty="0">
              <a:solidFill>
                <a:srgbClr val="44546A"/>
              </a:solidFill>
            </a:endParaRPr>
          </a:p>
          <a:p>
            <a:endParaRPr lang="fr-FR" sz="1600" dirty="0"/>
          </a:p>
          <a:p>
            <a:pPr marL="0" indent="0">
              <a:buNone/>
            </a:pPr>
            <a:r>
              <a:rPr lang="fr-FR" sz="1600" b="0" dirty="0">
                <a:solidFill>
                  <a:srgbClr val="44546A"/>
                </a:solidFill>
              </a:rPr>
              <a:t>Financement  100 % </a:t>
            </a:r>
            <a:r>
              <a:rPr lang="fr-FR" sz="1600" b="0" dirty="0" smtClean="0">
                <a:solidFill>
                  <a:srgbClr val="44546A"/>
                </a:solidFill>
              </a:rPr>
              <a:t>UHA</a:t>
            </a:r>
            <a:endParaRPr lang="fr-FR" sz="1600" b="0" dirty="0">
              <a:solidFill>
                <a:srgbClr val="44546A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6700" y="6492875"/>
            <a:ext cx="2743200" cy="365125"/>
          </a:xfrm>
        </p:spPr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05" y="1469731"/>
            <a:ext cx="1857885" cy="408622"/>
          </a:xfrm>
          <a:prstGeom prst="rect">
            <a:avLst/>
          </a:prstGeom>
        </p:spPr>
      </p:pic>
      <p:pic>
        <p:nvPicPr>
          <p:cNvPr id="11" name="Image 10" descr="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96" y="1800077"/>
            <a:ext cx="3263420" cy="183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171" y="4537045"/>
            <a:ext cx="1586934" cy="150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48" y="3735028"/>
            <a:ext cx="1766807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35" y="3735028"/>
            <a:ext cx="1758629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05" y="3735028"/>
            <a:ext cx="1758638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Des projets d’enseignement au service de la démarche </a:t>
            </a:r>
            <a:br>
              <a:rPr lang="fr-FR" sz="3000" dirty="0" smtClean="0"/>
            </a:br>
            <a:r>
              <a:rPr lang="fr-FR" sz="1800" dirty="0" smtClean="0">
                <a:solidFill>
                  <a:srgbClr val="44546A"/>
                </a:solidFill>
              </a:rPr>
              <a:t>INSA Lyon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753" y="1893270"/>
            <a:ext cx="10515600" cy="429917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rgbClr val="44546A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Créer une émulation étudiante autour des projets d’enseignement en lien avec la sobriété énergétique appliquée au campus   </a:t>
            </a:r>
            <a:endParaRPr lang="fr-FR" sz="1600" dirty="0">
              <a:solidFill>
                <a:srgbClr val="44546A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4546A"/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rgbClr val="44546A"/>
                </a:solidFill>
              </a:rPr>
              <a:t>Parties </a:t>
            </a:r>
            <a:r>
              <a:rPr lang="fr-FR" sz="1600" dirty="0">
                <a:solidFill>
                  <a:srgbClr val="44546A"/>
                </a:solidFill>
              </a:rPr>
              <a:t>prenantes </a:t>
            </a:r>
            <a:r>
              <a:rPr lang="fr-FR" sz="1600" dirty="0" smtClean="0">
                <a:solidFill>
                  <a:srgbClr val="44546A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Les étudiants de différents cursus et notamment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600" b="0" dirty="0" smtClean="0">
                <a:solidFill>
                  <a:srgbClr val="44546A"/>
                </a:solidFill>
              </a:rPr>
              <a:t>5</a:t>
            </a:r>
            <a:r>
              <a:rPr lang="fr-FR" sz="1600" b="0" baseline="30000" dirty="0" smtClean="0">
                <a:solidFill>
                  <a:srgbClr val="44546A"/>
                </a:solidFill>
              </a:rPr>
              <a:t>e</a:t>
            </a:r>
            <a:r>
              <a:rPr lang="fr-FR" sz="1600" b="0" dirty="0" smtClean="0">
                <a:solidFill>
                  <a:srgbClr val="44546A"/>
                </a:solidFill>
              </a:rPr>
              <a:t> année Télécom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600" b="0" dirty="0" smtClean="0">
                <a:solidFill>
                  <a:srgbClr val="44546A"/>
                </a:solidFill>
              </a:rPr>
              <a:t>3</a:t>
            </a:r>
            <a:r>
              <a:rPr lang="fr-FR" sz="1600" b="0" baseline="30000" dirty="0" smtClean="0">
                <a:solidFill>
                  <a:srgbClr val="44546A"/>
                </a:solidFill>
              </a:rPr>
              <a:t>e</a:t>
            </a:r>
            <a:r>
              <a:rPr lang="fr-FR" sz="1600" b="0" dirty="0" smtClean="0">
                <a:solidFill>
                  <a:srgbClr val="44546A"/>
                </a:solidFill>
              </a:rPr>
              <a:t> année Génie Energétique et Environnement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0" dirty="0">
                <a:solidFill>
                  <a:srgbClr val="44546A"/>
                </a:solidFill>
              </a:rPr>
              <a:t>Financement  100 % </a:t>
            </a:r>
            <a:r>
              <a:rPr lang="fr-FR" sz="1600" b="0" dirty="0" smtClean="0">
                <a:solidFill>
                  <a:srgbClr val="44546A"/>
                </a:solidFill>
              </a:rPr>
              <a:t>INSA Lyon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6700" y="6492875"/>
            <a:ext cx="2743200" cy="365125"/>
          </a:xfrm>
        </p:spPr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25" y="1440271"/>
            <a:ext cx="1747701" cy="5030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2745853"/>
            <a:ext cx="5836920" cy="33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ecoenergique@insa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>
                <a:solidFill>
                  <a:srgbClr val="44546A"/>
                </a:solidFill>
              </a:rPr>
              <a:t>INSA Lyon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753" y="1893270"/>
            <a:ext cx="10515600" cy="429917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rgbClr val="44546A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Impulser des dynamiques </a:t>
            </a:r>
            <a:r>
              <a:rPr lang="fr-FR" sz="1600" b="0" dirty="0" err="1" smtClean="0">
                <a:solidFill>
                  <a:srgbClr val="44546A"/>
                </a:solidFill>
              </a:rPr>
              <a:t>Eco-responsables</a:t>
            </a:r>
            <a:r>
              <a:rPr lang="fr-FR" sz="1600" b="0" dirty="0" smtClean="0">
                <a:solidFill>
                  <a:srgbClr val="44546A"/>
                </a:solidFill>
              </a:rPr>
              <a:t> par des méthodes innovantes à l’INSA</a:t>
            </a:r>
          </a:p>
          <a:p>
            <a:pPr marL="0" indent="0">
              <a:buNone/>
            </a:pPr>
            <a:endParaRPr lang="fr-FR" sz="1600" b="0" dirty="0" smtClean="0">
              <a:solidFill>
                <a:srgbClr val="44546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Projet de recherche-expérimentation en lien avec des chercheurs en psychologie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Sociale spécialistes des démarches de sobriété énergétique </a:t>
            </a:r>
            <a:endParaRPr lang="fr-FR" sz="1600" dirty="0">
              <a:solidFill>
                <a:srgbClr val="44546A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4546A"/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rgbClr val="44546A"/>
                </a:solidFill>
              </a:rPr>
              <a:t>Parties </a:t>
            </a:r>
            <a:r>
              <a:rPr lang="fr-FR" sz="1600" dirty="0">
                <a:solidFill>
                  <a:srgbClr val="44546A"/>
                </a:solidFill>
              </a:rPr>
              <a:t>prenantes </a:t>
            </a:r>
            <a:r>
              <a:rPr lang="fr-FR" sz="1600" dirty="0" smtClean="0">
                <a:solidFill>
                  <a:srgbClr val="44546A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Les 650 étudiants de 2 résidences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>
                <a:solidFill>
                  <a:srgbClr val="44546A"/>
                </a:solidFill>
              </a:rPr>
              <a:t>Les enseignants chercheurs de 3 bâtiments d’enseignement-recherche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0" dirty="0">
                <a:solidFill>
                  <a:srgbClr val="44546A"/>
                </a:solidFill>
              </a:rPr>
              <a:t>Financement  </a:t>
            </a:r>
            <a:r>
              <a:rPr lang="fr-FR" sz="1600" b="0" dirty="0" smtClean="0">
                <a:solidFill>
                  <a:srgbClr val="44546A"/>
                </a:solidFill>
              </a:rPr>
              <a:t>40 </a:t>
            </a:r>
            <a:r>
              <a:rPr lang="fr-FR" sz="1600" b="0" dirty="0">
                <a:solidFill>
                  <a:srgbClr val="44546A"/>
                </a:solidFill>
              </a:rPr>
              <a:t>% </a:t>
            </a:r>
            <a:r>
              <a:rPr lang="fr-FR" sz="1600" b="0" dirty="0" smtClean="0">
                <a:solidFill>
                  <a:srgbClr val="44546A"/>
                </a:solidFill>
              </a:rPr>
              <a:t>INSA Lyon, 40% ADEME, 10% ALEC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25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6700" y="6492875"/>
            <a:ext cx="2743200" cy="365125"/>
          </a:xfrm>
        </p:spPr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25" y="1440271"/>
            <a:ext cx="1747701" cy="503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71">
            <a:off x="9916506" y="3683900"/>
            <a:ext cx="1614515" cy="22833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19" y="1943278"/>
            <a:ext cx="2857888" cy="17861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r="29040"/>
          <a:stretch/>
        </p:blipFill>
        <p:spPr>
          <a:xfrm rot="21211986">
            <a:off x="7532914" y="4017962"/>
            <a:ext cx="1280160" cy="20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202" y="552222"/>
            <a:ext cx="10515600" cy="1325563"/>
          </a:xfrm>
        </p:spPr>
        <p:txBody>
          <a:bodyPr/>
          <a:lstStyle/>
          <a:p>
            <a:r>
              <a:rPr lang="fr-FR" dirty="0" smtClean="0"/>
              <a:t>Déroulé de l’atelier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1205754" cy="4299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0" dirty="0" smtClean="0"/>
              <a:t>Identifier les différents « domaines d’activités » d’un établissement d’enseignement supérieur concernés (directement ou indirectement) par la performance énergétique</a:t>
            </a:r>
            <a:endParaRPr lang="fr-FR" b="0" dirty="0"/>
          </a:p>
          <a:p>
            <a:pPr marL="457200" lvl="1" indent="0">
              <a:buNone/>
            </a:pPr>
            <a:endParaRPr lang="fr-FR" sz="1800" dirty="0">
              <a:solidFill>
                <a:srgbClr val="81634B"/>
              </a:solidFill>
            </a:endParaRPr>
          </a:p>
          <a:p>
            <a:r>
              <a:rPr lang="fr-FR" b="0" dirty="0" smtClean="0"/>
              <a:t>Identifier les différentes parties prenantes au sein des établissements avec lesquelles mener l’animation de la performance énergétique</a:t>
            </a:r>
          </a:p>
          <a:p>
            <a:endParaRPr lang="fr-FR" b="0" dirty="0"/>
          </a:p>
          <a:p>
            <a:r>
              <a:rPr lang="fr-FR" b="0" dirty="0" smtClean="0"/>
              <a:t>Formaliser des actions d’animation de la performance énergétique en identifiant les parties prenantes à intégrer et les freins/blocages/obstacles à la mise en œuvre</a:t>
            </a:r>
          </a:p>
          <a:p>
            <a:endParaRPr lang="fr-FR" b="0" dirty="0"/>
          </a:p>
          <a:p>
            <a:r>
              <a:rPr lang="fr-FR" b="0" dirty="0" smtClean="0"/>
              <a:t>Travail sur la levée de ces obstacles et freins</a:t>
            </a:r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728">
            <a:off x="185458" y="115659"/>
            <a:ext cx="5141947" cy="38564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190">
            <a:off x="6536287" y="265868"/>
            <a:ext cx="5490959" cy="41182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838" y="2543615"/>
            <a:ext cx="4930726" cy="3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7753"/>
            <a:ext cx="10515600" cy="1325563"/>
          </a:xfrm>
        </p:spPr>
        <p:txBody>
          <a:bodyPr/>
          <a:lstStyle/>
          <a:p>
            <a:r>
              <a:rPr lang="fr-FR" dirty="0" smtClean="0"/>
              <a:t>Domaines d’activités identifiés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34977"/>
              </p:ext>
            </p:extLst>
          </p:nvPr>
        </p:nvGraphicFramePr>
        <p:xfrm>
          <a:off x="2032000" y="2220687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2267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187563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Enseignement – Usage des locaux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Salles de</a:t>
                      </a:r>
                      <a:r>
                        <a:rPr lang="fr-FR" baseline="0" dirty="0" smtClean="0"/>
                        <a:t> 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Salles de TP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6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Amphis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Horaires d’ouverture des bâtiments (</a:t>
                      </a:r>
                      <a:r>
                        <a:rPr lang="fr-FR" dirty="0" err="1" smtClean="0"/>
                        <a:t>we</a:t>
                      </a:r>
                      <a:r>
                        <a:rPr lang="fr-FR" dirty="0" smtClean="0"/>
                        <a:t>, congés, soirée…)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2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des emplois du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652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Recherche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Plateaux technologiques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Animaleries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7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Serres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3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76820"/>
            <a:ext cx="10515600" cy="1325563"/>
          </a:xfrm>
        </p:spPr>
        <p:txBody>
          <a:bodyPr/>
          <a:lstStyle/>
          <a:p>
            <a:r>
              <a:rPr lang="fr-FR" dirty="0" smtClean="0"/>
              <a:t>Domaines d’activités identifiés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6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24840"/>
              </p:ext>
            </p:extLst>
          </p:nvPr>
        </p:nvGraphicFramePr>
        <p:xfrm>
          <a:off x="2032000" y="230238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2267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187563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Vie étudiante – Culture – Activités sportives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Salles de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Gymnases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6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Piscines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Sanitaires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2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652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Energie grise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Politique</a:t>
                      </a:r>
                      <a:r>
                        <a:rPr lang="fr-FR" baseline="0" dirty="0" smtClean="0"/>
                        <a:t> achats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Conception / Construction des bâtiments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7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76820"/>
            <a:ext cx="10515600" cy="1325563"/>
          </a:xfrm>
        </p:spPr>
        <p:txBody>
          <a:bodyPr/>
          <a:lstStyle/>
          <a:p>
            <a:r>
              <a:rPr lang="fr-FR" dirty="0" smtClean="0"/>
              <a:t>Domaines d’activités identifiés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69975"/>
              </p:ext>
            </p:extLst>
          </p:nvPr>
        </p:nvGraphicFramePr>
        <p:xfrm>
          <a:off x="2032000" y="230238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2267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187563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Documentation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Bibliothèque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Centres de documentation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6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Learning center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239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Hébergement - Restauration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55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76820"/>
            <a:ext cx="10515600" cy="1325563"/>
          </a:xfrm>
        </p:spPr>
        <p:txBody>
          <a:bodyPr/>
          <a:lstStyle/>
          <a:p>
            <a:r>
              <a:rPr lang="fr-FR" dirty="0" smtClean="0"/>
              <a:t>Domaines d’activités identifiés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4184"/>
              </p:ext>
            </p:extLst>
          </p:nvPr>
        </p:nvGraphicFramePr>
        <p:xfrm>
          <a:off x="2032000" y="2302383"/>
          <a:ext cx="8128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2267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187563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Système d’information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Data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Serveurs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6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Utilisation des</a:t>
                      </a:r>
                      <a:r>
                        <a:rPr lang="fr-FR" baseline="0" dirty="0" smtClean="0"/>
                        <a:t> messageries électroniques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question centrale du stockage des données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239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Transport – Déplacements 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Déplacements professionnels et domicile-travail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Optimisation énergétique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de la flotte de véhicule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7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08493"/>
            <a:ext cx="10515600" cy="1325563"/>
          </a:xfrm>
        </p:spPr>
        <p:txBody>
          <a:bodyPr/>
          <a:lstStyle/>
          <a:p>
            <a:r>
              <a:rPr lang="fr-FR" dirty="0" smtClean="0"/>
              <a:t>Parties prenantes identifiées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77785"/>
            <a:ext cx="10515600" cy="424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Novembre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948671"/>
                </a:solidFill>
              </a:rPr>
              <a:t>Séminaire ARTIES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5A4F-CE6F-4A93-8B8B-1823A646792E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03407"/>
              </p:ext>
            </p:extLst>
          </p:nvPr>
        </p:nvGraphicFramePr>
        <p:xfrm>
          <a:off x="266700" y="1675901"/>
          <a:ext cx="1160115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89">
                  <a:extLst>
                    <a:ext uri="{9D8B030D-6E8A-4147-A177-3AD203B41FA5}">
                      <a16:colId xmlns:a16="http://schemas.microsoft.com/office/drawing/2014/main" val="2197077364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3901122783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2039694370"/>
                    </a:ext>
                  </a:extLst>
                </a:gridCol>
                <a:gridCol w="2900289">
                  <a:extLst>
                    <a:ext uri="{9D8B030D-6E8A-4147-A177-3AD203B41FA5}">
                      <a16:colId xmlns:a16="http://schemas.microsoft.com/office/drawing/2014/main" val="1755531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9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 gouvernance de l’établissement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enseignants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associations étudiantes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Service Achats / Marchés publics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6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Direction Générale des Services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maîtres d’</a:t>
                      </a:r>
                      <a:r>
                        <a:rPr lang="fr-FR" dirty="0" err="1" smtClean="0"/>
                        <a:t>oeuvre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Direction des Ressources Humaines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6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prestataires extérieurs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Nettoyage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Exploit.</a:t>
                      </a:r>
                      <a:r>
                        <a:rPr lang="fr-FR" baseline="0" dirty="0" smtClean="0"/>
                        <a:t> CVC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Fournisseurs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Maintenance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Entreprises de travaux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étudiants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chercheurs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chercheurs INSERM / CNRS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8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collectivités territoriales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DSI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Syndicats d’énergie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Direction</a:t>
                      </a:r>
                      <a:r>
                        <a:rPr lang="fr-FR" baseline="0" dirty="0" smtClean="0"/>
                        <a:t> / Service Communication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Direction du Patrimoine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Partenaires institutionnels</a:t>
                      </a:r>
                      <a:r>
                        <a:rPr lang="fr-FR" baseline="0" dirty="0" smtClean="0"/>
                        <a:t> extérieurs (ADEME, ALEC)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CROUS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tutelles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4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2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989</Words>
  <Application>Microsoft Office PowerPoint</Application>
  <PresentationFormat>Grand écran</PresentationFormat>
  <Paragraphs>326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Wingdings</vt:lpstr>
      <vt:lpstr>Thème Office</vt:lpstr>
      <vt:lpstr>Atelier n°2 Animer la performance énergétique   Comment initier et accompagner les changements de comportements economes en energie</vt:lpstr>
      <vt:lpstr>Rappel des objectifs de l’atelier</vt:lpstr>
      <vt:lpstr>Déroulé de l’atelier</vt:lpstr>
      <vt:lpstr>Présentation PowerPoint</vt:lpstr>
      <vt:lpstr>Domaines d’activités identifiés</vt:lpstr>
      <vt:lpstr>Domaines d’activités identifiés</vt:lpstr>
      <vt:lpstr>Domaines d’activités identifiés</vt:lpstr>
      <vt:lpstr>Domaines d’activités identifiés</vt:lpstr>
      <vt:lpstr>Parties prenantes identifiées</vt:lpstr>
      <vt:lpstr>Parties prenantes identifiées</vt:lpstr>
      <vt:lpstr>Un premier constat…</vt:lpstr>
      <vt:lpstr>D’autres constats…</vt:lpstr>
      <vt:lpstr>D’autres constats…</vt:lpstr>
      <vt:lpstr>D’autres constats…</vt:lpstr>
      <vt:lpstr>Quelques pistes d’actions…</vt:lpstr>
      <vt:lpstr>Quelques pistes d’actions…</vt:lpstr>
      <vt:lpstr>Quelques pistes d’actions…</vt:lpstr>
      <vt:lpstr>Quelques pistes d’actions…</vt:lpstr>
      <vt:lpstr>Quelques retours d’expériences</vt:lpstr>
      <vt:lpstr>Familles à énergie positive Université de Rouen Normandie </vt:lpstr>
      <vt:lpstr>Etude exploratoire « Action Campus » Université de Rouen Normandie </vt:lpstr>
      <vt:lpstr>Appart’Eco Malin  Université de Haute-Alsace</vt:lpstr>
      <vt:lpstr>2017 : Année de l’énergie ! Université de Haute-Alsace</vt:lpstr>
      <vt:lpstr>Des projets d’enseignement au service de la démarche  INSA Lyon</vt:lpstr>
      <vt:lpstr>ecoenergique@insa INSA Lyon</vt:lpstr>
    </vt:vector>
  </TitlesOfParts>
  <Company>INSA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retour d’expérience : mis en place d’un outil de suivi énergétique</dc:title>
  <dc:creator>Julie Metais</dc:creator>
  <cp:lastModifiedBy>Yannick Laurier</cp:lastModifiedBy>
  <cp:revision>149</cp:revision>
  <dcterms:created xsi:type="dcterms:W3CDTF">2013-09-30T07:32:31Z</dcterms:created>
  <dcterms:modified xsi:type="dcterms:W3CDTF">2017-11-24T08:42:07Z</dcterms:modified>
</cp:coreProperties>
</file>